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70" r:id="rId2"/>
    <p:sldId id="271" r:id="rId3"/>
    <p:sldId id="286" r:id="rId4"/>
    <p:sldId id="272" r:id="rId5"/>
    <p:sldId id="273" r:id="rId6"/>
    <p:sldId id="274" r:id="rId7"/>
    <p:sldId id="275" r:id="rId8"/>
    <p:sldId id="288" r:id="rId9"/>
    <p:sldId id="289" r:id="rId10"/>
    <p:sldId id="290" r:id="rId11"/>
    <p:sldId id="291" r:id="rId12"/>
    <p:sldId id="292" r:id="rId13"/>
    <p:sldId id="293" r:id="rId14"/>
    <p:sldId id="260" r:id="rId15"/>
    <p:sldId id="261" r:id="rId16"/>
    <p:sldId id="262" r:id="rId17"/>
    <p:sldId id="263" r:id="rId18"/>
    <p:sldId id="264" r:id="rId19"/>
    <p:sldId id="268" r:id="rId20"/>
    <p:sldId id="266" r:id="rId21"/>
    <p:sldId id="269" r:id="rId22"/>
    <p:sldId id="277" r:id="rId23"/>
    <p:sldId id="278" r:id="rId24"/>
    <p:sldId id="279" r:id="rId25"/>
    <p:sldId id="280" r:id="rId26"/>
    <p:sldId id="281" r:id="rId27"/>
    <p:sldId id="283" r:id="rId28"/>
    <p:sldId id="284" r:id="rId29"/>
    <p:sldId id="285" r:id="rId30"/>
    <p:sldId id="29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2" autoAdjust="0"/>
    <p:restoredTop sz="94640"/>
  </p:normalViewPr>
  <p:slideViewPr>
    <p:cSldViewPr snapToGrid="0" snapToObjects="1">
      <p:cViewPr varScale="1">
        <p:scale>
          <a:sx n="70" d="100"/>
          <a:sy n="70" d="100"/>
        </p:scale>
        <p:origin x="63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do gonzalez rodriguez" userId="1928873f6466731f" providerId="Windows Live" clId="Web-{5142735F-501A-4B81-BFA1-75DF5B12A4D0}"/>
    <pc:docChg chg="modSld">
      <pc:chgData name="armando gonzalez rodriguez" userId="1928873f6466731f" providerId="Windows Live" clId="Web-{5142735F-501A-4B81-BFA1-75DF5B12A4D0}" dt="2019-03-11T03:39:42.047" v="9" actId="20577"/>
      <pc:docMkLst>
        <pc:docMk/>
      </pc:docMkLst>
      <pc:sldChg chg="modSp">
        <pc:chgData name="armando gonzalez rodriguez" userId="1928873f6466731f" providerId="Windows Live" clId="Web-{5142735F-501A-4B81-BFA1-75DF5B12A4D0}" dt="2019-03-11T03:39:42.047" v="8" actId="20577"/>
        <pc:sldMkLst>
          <pc:docMk/>
          <pc:sldMk cId="3302064019" sldId="294"/>
        </pc:sldMkLst>
        <pc:spChg chg="mod">
          <ac:chgData name="armando gonzalez rodriguez" userId="1928873f6466731f" providerId="Windows Live" clId="Web-{5142735F-501A-4B81-BFA1-75DF5B12A4D0}" dt="2019-03-11T03:39:42.047" v="8" actId="20577"/>
          <ac:spMkLst>
            <pc:docMk/>
            <pc:sldMk cId="3302064019" sldId="294"/>
            <ac:spMk id="2" creationId="{8A595D40-6216-4BD3-B663-40DDDD9204A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02515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19711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4" name="Date Placeholder 3"/>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411370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ES"/>
              <a:t>Editar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4" name="Date Placeholder 3"/>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5522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1176466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4033942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0298CD5-6C1E-4009-B41F-6DF62E31D3BE}" type="datetimeFigureOut">
              <a:rPr lang="en-US" smtClean="0"/>
              <a:pPr/>
              <a:t>3/10/2019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3148162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38353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68801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p>
            <a:fld id="{A5D3794B-289A-4A80-97D7-111025398D45}" type="datetimeFigureOut">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74725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5A61015F-7CC6-4D0A-9D87-873EA4C304CC}" type="datetimeFigureOut">
              <a:rPr lang="en-US" smtClean="0"/>
              <a:t>3/10/2019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349483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88635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3/10/2019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21678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7" name="Date Placeholder 2"/>
          <p:cNvSpPr>
            <a:spLocks noGrp="1"/>
          </p:cNvSpPr>
          <p:nvPr>
            <p:ph type="dt" sz="half" idx="10"/>
          </p:nvPr>
        </p:nvSpPr>
        <p:spPr/>
        <p:txBody>
          <a:bodyPr/>
          <a:lstStyle/>
          <a:p>
            <a:fld id="{67EF4D4C-5367-4C26-9E2B-D8088D7FCA81}" type="datetimeFigureOut">
              <a:rPr lang="en-US" smtClean="0"/>
              <a:t>3/10/2019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734871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6E91E96-98B0-4413-9547-46F3504108EF}" type="datetimeFigureOut">
              <a:rPr lang="en-US" smtClean="0"/>
              <a:t>3/10/2019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28248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7" name="Date Placeholder 4"/>
          <p:cNvSpPr>
            <a:spLocks noGrp="1"/>
          </p:cNvSpPr>
          <p:nvPr>
            <p:ph type="dt" sz="half" idx="10"/>
          </p:nvPr>
        </p:nvSpPr>
        <p:spPr/>
        <p:txBody>
          <a:bodyPr/>
          <a:lstStyle/>
          <a:p>
            <a:fld id="{05C68B11-C5A8-448C-8CE9-B1A273C79CFC}" type="datetimeFigureOut">
              <a:rPr lang="en-US" smtClean="0"/>
              <a:t>3/10/2019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161635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C7616CA0-919D-4A49-9C8A-62FDFB3A5183}" type="datetimeFigureOut">
              <a:rPr lang="en-US" smtClean="0"/>
              <a:t>3/10/2019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‹Nº›</a:t>
            </a:fld>
            <a:endParaRPr lang="en-US" dirty="0"/>
          </a:p>
        </p:txBody>
      </p:sp>
    </p:spTree>
    <p:extLst>
      <p:ext uri="{BB962C8B-B14F-4D97-AF65-F5344CB8AC3E}">
        <p14:creationId xmlns:p14="http://schemas.microsoft.com/office/powerpoint/2010/main" val="215009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0298CD5-6C1E-4009-B41F-6DF62E31D3BE}" type="datetimeFigureOut">
              <a:rPr lang="en-US" smtClean="0"/>
              <a:pPr/>
              <a:t>3/10/2019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4241363410"/>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4.xml"/><Relationship Id="rId13" Type="http://schemas.openxmlformats.org/officeDocument/2006/relationships/slide" Target="slide29.xml"/><Relationship Id="rId3" Type="http://schemas.openxmlformats.org/officeDocument/2006/relationships/slide" Target="slide4.xml"/><Relationship Id="rId7" Type="http://schemas.openxmlformats.org/officeDocument/2006/relationships/slide" Target="slide24.xml"/><Relationship Id="rId12" Type="http://schemas.openxmlformats.org/officeDocument/2006/relationships/slide" Target="slide2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27.xml"/><Relationship Id="rId5" Type="http://schemas.openxmlformats.org/officeDocument/2006/relationships/slide" Target="slide8.xml"/><Relationship Id="rId10" Type="http://schemas.openxmlformats.org/officeDocument/2006/relationships/slide" Target="slide26.xml"/><Relationship Id="rId4" Type="http://schemas.openxmlformats.org/officeDocument/2006/relationships/slide" Target="slide6.xml"/><Relationship Id="rId9" Type="http://schemas.openxmlformats.org/officeDocument/2006/relationships/slide" Target="slide20.xml"/><Relationship Id="rId14"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p:cNvPicPr>
            <a:picLocks noChangeAspect="1"/>
          </p:cNvPicPr>
          <p:nvPr/>
        </p:nvPicPr>
        <p:blipFill>
          <a:blip r:embed="rId2"/>
          <a:stretch>
            <a:fillRect/>
          </a:stretch>
        </p:blipFill>
        <p:spPr>
          <a:xfrm>
            <a:off x="638482" y="464519"/>
            <a:ext cx="1340443" cy="1319499"/>
          </a:xfrm>
          <a:prstGeom prst="rect">
            <a:avLst/>
          </a:prstGeom>
        </p:spPr>
      </p:pic>
      <p:pic>
        <p:nvPicPr>
          <p:cNvPr id="17" name="Imagen 16"/>
          <p:cNvPicPr>
            <a:picLocks noChangeAspect="1"/>
          </p:cNvPicPr>
          <p:nvPr/>
        </p:nvPicPr>
        <p:blipFill>
          <a:blip r:embed="rId3"/>
          <a:stretch>
            <a:fillRect/>
          </a:stretch>
        </p:blipFill>
        <p:spPr>
          <a:xfrm>
            <a:off x="10181872" y="325396"/>
            <a:ext cx="1159418" cy="1458622"/>
          </a:xfrm>
          <a:prstGeom prst="rect">
            <a:avLst/>
          </a:prstGeom>
        </p:spPr>
      </p:pic>
      <p:sp>
        <p:nvSpPr>
          <p:cNvPr id="18" name="Rectángulo 17"/>
          <p:cNvSpPr/>
          <p:nvPr/>
        </p:nvSpPr>
        <p:spPr>
          <a:xfrm>
            <a:off x="2679510" y="781167"/>
            <a:ext cx="6096000" cy="2954655"/>
          </a:xfrm>
          <a:prstGeom prst="rect">
            <a:avLst/>
          </a:prstGeom>
        </p:spPr>
        <p:txBody>
          <a:bodyPr>
            <a:spAutoFit/>
          </a:bodyPr>
          <a:lstStyle/>
          <a:p>
            <a:pPr algn="ctr"/>
            <a:r>
              <a:rPr lang="es-MX" sz="2000" dirty="0"/>
              <a:t>UNIVERSIDAD AUTÓNOMA DE NUEVO LEÓN</a:t>
            </a:r>
          </a:p>
          <a:p>
            <a:pPr algn="ctr"/>
            <a:r>
              <a:rPr lang="es-MX" sz="2000" dirty="0"/>
              <a:t>FACULTAD DE INGENIERÍA MECÁNICA Y ELÉCTRICA</a:t>
            </a:r>
          </a:p>
          <a:p>
            <a:pPr algn="ctr"/>
            <a:endParaRPr lang="es-MX" dirty="0"/>
          </a:p>
          <a:p>
            <a:pPr algn="ctr"/>
            <a:r>
              <a:rPr lang="es-MX" dirty="0"/>
              <a:t>Unidad de Aprendizaje: Aplicación de las Tecnologías de la Información</a:t>
            </a:r>
          </a:p>
          <a:p>
            <a:pPr algn="ctr"/>
            <a:r>
              <a:rPr lang="es-MX" dirty="0"/>
              <a:t>Actividad Fundamental No.: Fase 2. </a:t>
            </a:r>
            <a:endParaRPr lang="es-MX" dirty="0" smtClean="0"/>
          </a:p>
          <a:p>
            <a:pPr algn="ctr"/>
            <a:r>
              <a:rPr lang="es-MX" dirty="0"/>
              <a:t>Presentación electrónica eficaz sobre el tema del área disciplinar determinado</a:t>
            </a:r>
            <a:endParaRPr lang="es-MX" dirty="0"/>
          </a:p>
          <a:p>
            <a:pPr algn="ctr"/>
            <a:endParaRPr lang="es-MX" dirty="0"/>
          </a:p>
        </p:txBody>
      </p:sp>
      <p:graphicFrame>
        <p:nvGraphicFramePr>
          <p:cNvPr id="19" name="Tabla 18"/>
          <p:cNvGraphicFramePr>
            <a:graphicFrameLocks noGrp="1"/>
          </p:cNvGraphicFramePr>
          <p:nvPr>
            <p:extLst>
              <p:ext uri="{D42A27DB-BD31-4B8C-83A1-F6EECF244321}">
                <p14:modId xmlns:p14="http://schemas.microsoft.com/office/powerpoint/2010/main" val="1121782688"/>
              </p:ext>
            </p:extLst>
          </p:nvPr>
        </p:nvGraphicFramePr>
        <p:xfrm>
          <a:off x="770458" y="3476810"/>
          <a:ext cx="6067072" cy="2628465"/>
        </p:xfrm>
        <a:graphic>
          <a:graphicData uri="http://schemas.openxmlformats.org/drawingml/2006/table">
            <a:tbl>
              <a:tblPr firstRow="1" firstCol="1" bandRow="1">
                <a:tableStyleId>{1E171933-4619-4E11-9A3F-F7608DF75F80}</a:tableStyleId>
              </a:tblPr>
              <a:tblGrid>
                <a:gridCol w="2715611">
                  <a:extLst>
                    <a:ext uri="{9D8B030D-6E8A-4147-A177-3AD203B41FA5}">
                      <a16:colId xmlns:a16="http://schemas.microsoft.com/office/drawing/2014/main" val="637547855"/>
                    </a:ext>
                  </a:extLst>
                </a:gridCol>
                <a:gridCol w="881580">
                  <a:extLst>
                    <a:ext uri="{9D8B030D-6E8A-4147-A177-3AD203B41FA5}">
                      <a16:colId xmlns:a16="http://schemas.microsoft.com/office/drawing/2014/main" val="3593618078"/>
                    </a:ext>
                  </a:extLst>
                </a:gridCol>
                <a:gridCol w="794151">
                  <a:extLst>
                    <a:ext uri="{9D8B030D-6E8A-4147-A177-3AD203B41FA5}">
                      <a16:colId xmlns:a16="http://schemas.microsoft.com/office/drawing/2014/main" val="3658525238"/>
                    </a:ext>
                  </a:extLst>
                </a:gridCol>
                <a:gridCol w="970334">
                  <a:extLst>
                    <a:ext uri="{9D8B030D-6E8A-4147-A177-3AD203B41FA5}">
                      <a16:colId xmlns:a16="http://schemas.microsoft.com/office/drawing/2014/main" val="3328960665"/>
                    </a:ext>
                  </a:extLst>
                </a:gridCol>
                <a:gridCol w="705396">
                  <a:extLst>
                    <a:ext uri="{9D8B030D-6E8A-4147-A177-3AD203B41FA5}">
                      <a16:colId xmlns:a16="http://schemas.microsoft.com/office/drawing/2014/main" val="3470507367"/>
                    </a:ext>
                  </a:extLst>
                </a:gridCol>
              </a:tblGrid>
              <a:tr h="567300">
                <a:tc>
                  <a:txBody>
                    <a:bodyPr/>
                    <a:lstStyle/>
                    <a:p>
                      <a:pPr algn="ctr">
                        <a:lnSpc>
                          <a:spcPct val="107000"/>
                        </a:lnSpc>
                        <a:spcAft>
                          <a:spcPts val="0"/>
                        </a:spcAft>
                      </a:pPr>
                      <a:endParaRPr lang="es-MX" sz="1100" dirty="0">
                        <a:effectLst/>
                      </a:endParaRPr>
                    </a:p>
                    <a:p>
                      <a:pPr algn="ctr">
                        <a:lnSpc>
                          <a:spcPct val="107000"/>
                        </a:lnSpc>
                        <a:spcAft>
                          <a:spcPts val="0"/>
                        </a:spcAft>
                      </a:pPr>
                      <a:r>
                        <a:rPr lang="es-MX" sz="1100" dirty="0">
                          <a:effectLst/>
                        </a:rPr>
                        <a:t>Nombres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es-MX" sz="1100" dirty="0">
                        <a:effectLst/>
                      </a:endParaRPr>
                    </a:p>
                    <a:p>
                      <a:pPr algn="ctr">
                        <a:lnSpc>
                          <a:spcPct val="107000"/>
                        </a:lnSpc>
                        <a:spcAft>
                          <a:spcPts val="0"/>
                        </a:spcAft>
                      </a:pPr>
                      <a:r>
                        <a:rPr lang="es-MX" sz="1100" dirty="0">
                          <a:effectLst/>
                        </a:rPr>
                        <a:t>Matrículas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es-MX" sz="1100" dirty="0">
                        <a:effectLst/>
                      </a:endParaRPr>
                    </a:p>
                    <a:p>
                      <a:pPr algn="ctr">
                        <a:lnSpc>
                          <a:spcPct val="107000"/>
                        </a:lnSpc>
                        <a:spcAft>
                          <a:spcPts val="0"/>
                        </a:spcAft>
                      </a:pPr>
                      <a:r>
                        <a:rPr lang="es-MX" sz="1100" dirty="0">
                          <a:effectLst/>
                        </a:rPr>
                        <a:t>Carreras</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MX" sz="1100">
                          <a:effectLst/>
                        </a:rPr>
                        <a:t>Semestres</a:t>
                      </a:r>
                    </a:p>
                    <a:p>
                      <a:pPr algn="ctr">
                        <a:lnSpc>
                          <a:spcPct val="107000"/>
                        </a:lnSpc>
                        <a:spcAft>
                          <a:spcPts val="0"/>
                        </a:spcAft>
                      </a:pPr>
                      <a:r>
                        <a:rPr lang="es-MX" sz="1100">
                          <a:effectLst/>
                        </a:rPr>
                        <a:t>(que cursan)</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es-MX" sz="1100" dirty="0">
                        <a:effectLst/>
                      </a:endParaRPr>
                    </a:p>
                    <a:p>
                      <a:pPr algn="ctr">
                        <a:lnSpc>
                          <a:spcPct val="107000"/>
                        </a:lnSpc>
                        <a:spcAft>
                          <a:spcPts val="0"/>
                        </a:spcAft>
                      </a:pPr>
                      <a:r>
                        <a:rPr lang="es-MX" sz="1100" dirty="0">
                          <a:effectLst/>
                        </a:rPr>
                        <a:t>Plan</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3099780"/>
                  </a:ext>
                </a:extLst>
              </a:tr>
              <a:tr h="477110">
                <a:tc>
                  <a:txBody>
                    <a:bodyPr/>
                    <a:lstStyle/>
                    <a:p>
                      <a:pPr algn="l">
                        <a:lnSpc>
                          <a:spcPct val="107000"/>
                        </a:lnSpc>
                        <a:spcAft>
                          <a:spcPts val="0"/>
                        </a:spcAft>
                      </a:pPr>
                      <a:r>
                        <a:rPr lang="es-MX" sz="1400">
                          <a:effectLst/>
                        </a:rPr>
                        <a:t>Armando Abisai Gonzalez Rodriguez</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MX" sz="1400">
                          <a:effectLst/>
                        </a:rPr>
                        <a:t>1862710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IMTC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MX" sz="1400">
                          <a:effectLst/>
                        </a:rPr>
                        <a:t>1er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401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11651"/>
                  </a:ext>
                </a:extLst>
              </a:tr>
              <a:tr h="356266">
                <a:tc>
                  <a:txBody>
                    <a:bodyPr/>
                    <a:lstStyle/>
                    <a:p>
                      <a:pPr algn="l">
                        <a:lnSpc>
                          <a:spcPct val="107000"/>
                        </a:lnSpc>
                        <a:spcAft>
                          <a:spcPts val="0"/>
                        </a:spcAft>
                      </a:pPr>
                      <a:r>
                        <a:rPr lang="es-MX" sz="1400">
                          <a:effectLst/>
                        </a:rPr>
                        <a:t>Erik Gilberto Chávez Salazar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1860747</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dirty="0">
                          <a:effectLst/>
                        </a:rPr>
                        <a:t>IMTC</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     1er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401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930512"/>
                  </a:ext>
                </a:extLst>
              </a:tr>
              <a:tr h="376702">
                <a:tc>
                  <a:txBody>
                    <a:bodyPr/>
                    <a:lstStyle/>
                    <a:p>
                      <a:pPr algn="l">
                        <a:lnSpc>
                          <a:spcPct val="107000"/>
                        </a:lnSpc>
                        <a:spcAft>
                          <a:spcPts val="0"/>
                        </a:spcAft>
                      </a:pPr>
                      <a:r>
                        <a:rPr lang="es-MX" sz="1400">
                          <a:effectLst/>
                        </a:rPr>
                        <a:t>Rafael Castillo Ríos</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1857373</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IMTC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     1er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401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5897509"/>
                  </a:ext>
                </a:extLst>
              </a:tr>
              <a:tr h="373977">
                <a:tc>
                  <a:txBody>
                    <a:bodyPr/>
                    <a:lstStyle/>
                    <a:p>
                      <a:pPr algn="l">
                        <a:lnSpc>
                          <a:spcPct val="107000"/>
                        </a:lnSpc>
                        <a:spcAft>
                          <a:spcPts val="0"/>
                        </a:spcAft>
                      </a:pPr>
                      <a:r>
                        <a:rPr lang="es-MX" sz="1400">
                          <a:effectLst/>
                        </a:rPr>
                        <a:t>Ulises González Canchola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1673460</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IMTC</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MX" sz="1400">
                          <a:effectLst/>
                        </a:rPr>
                        <a:t>1er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401</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4569514"/>
                  </a:ext>
                </a:extLst>
              </a:tr>
              <a:tr h="477110">
                <a:tc>
                  <a:txBody>
                    <a:bodyPr/>
                    <a:lstStyle/>
                    <a:p>
                      <a:pPr algn="l">
                        <a:lnSpc>
                          <a:spcPct val="107000"/>
                        </a:lnSpc>
                        <a:spcAft>
                          <a:spcPts val="0"/>
                        </a:spcAft>
                      </a:pPr>
                      <a:r>
                        <a:rPr lang="es-MX" sz="1400">
                          <a:effectLst/>
                        </a:rPr>
                        <a:t>Gustavo Alejandro Vélez Nava</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1986752</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a:effectLst/>
                        </a:rPr>
                        <a:t>IME</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MX" sz="1400">
                          <a:effectLst/>
                        </a:rPr>
                        <a:t>1er</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0"/>
                        </a:spcAft>
                      </a:pPr>
                      <a:r>
                        <a:rPr lang="es-MX" sz="1400" dirty="0">
                          <a:effectLst/>
                        </a:rPr>
                        <a:t>401</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706515"/>
                  </a:ext>
                </a:extLst>
              </a:tr>
            </a:tbl>
          </a:graphicData>
        </a:graphic>
      </p:graphicFrame>
      <p:sp>
        <p:nvSpPr>
          <p:cNvPr id="20" name="CuadroTexto 19"/>
          <p:cNvSpPr txBox="1"/>
          <p:nvPr/>
        </p:nvSpPr>
        <p:spPr>
          <a:xfrm>
            <a:off x="7042246" y="3476810"/>
            <a:ext cx="4690210" cy="2308324"/>
          </a:xfrm>
          <a:prstGeom prst="rect">
            <a:avLst/>
          </a:prstGeom>
          <a:noFill/>
        </p:spPr>
        <p:txBody>
          <a:bodyPr wrap="square" rtlCol="0">
            <a:spAutoFit/>
          </a:bodyPr>
          <a:lstStyle/>
          <a:p>
            <a:r>
              <a:rPr lang="es-MX" dirty="0"/>
              <a:t>Salón:3306</a:t>
            </a:r>
          </a:p>
          <a:p>
            <a:r>
              <a:rPr lang="es-MX" dirty="0"/>
              <a:t>Grupo:25</a:t>
            </a:r>
          </a:p>
          <a:p>
            <a:r>
              <a:rPr lang="es-MX" dirty="0"/>
              <a:t>Hora: v1</a:t>
            </a:r>
          </a:p>
          <a:p>
            <a:r>
              <a:rPr lang="es-MX" dirty="0"/>
              <a:t>Frecuencia: 3 horas</a:t>
            </a:r>
          </a:p>
          <a:p>
            <a:r>
              <a:rPr lang="es-MX" dirty="0"/>
              <a:t>Docente: M.C. Mónica Alejandra Mireles Cano     	                 </a:t>
            </a:r>
          </a:p>
          <a:p>
            <a:endParaRPr lang="es-MX" dirty="0"/>
          </a:p>
          <a:p>
            <a:r>
              <a:rPr lang="es-MX" dirty="0"/>
              <a:t>Semestre:  Enero-junio 2018</a:t>
            </a:r>
          </a:p>
        </p:txBody>
      </p:sp>
      <p:sp>
        <p:nvSpPr>
          <p:cNvPr id="21" name="CuadroTexto 20"/>
          <p:cNvSpPr txBox="1"/>
          <p:nvPr/>
        </p:nvSpPr>
        <p:spPr>
          <a:xfrm>
            <a:off x="3544686" y="6271567"/>
            <a:ext cx="6155140" cy="369332"/>
          </a:xfrm>
          <a:prstGeom prst="rect">
            <a:avLst/>
          </a:prstGeom>
          <a:noFill/>
        </p:spPr>
        <p:txBody>
          <a:bodyPr wrap="square" rtlCol="0">
            <a:spAutoFit/>
          </a:bodyPr>
          <a:lstStyle/>
          <a:p>
            <a:r>
              <a:rPr lang="es-MX" dirty="0"/>
              <a:t>San Nicolás de Los Garza, Nuevo León</a:t>
            </a:r>
          </a:p>
        </p:txBody>
      </p:sp>
    </p:spTree>
    <p:extLst>
      <p:ext uri="{BB962C8B-B14F-4D97-AF65-F5344CB8AC3E}">
        <p14:creationId xmlns:p14="http://schemas.microsoft.com/office/powerpoint/2010/main" val="305096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7C75-4922-4325-B5C4-8E58B4D0CF4A}"/>
              </a:ext>
            </a:extLst>
          </p:cNvPr>
          <p:cNvSpPr>
            <a:spLocks noGrp="1"/>
          </p:cNvSpPr>
          <p:nvPr>
            <p:ph type="title"/>
          </p:nvPr>
        </p:nvSpPr>
        <p:spPr/>
        <p:txBody>
          <a:bodyPr>
            <a:noAutofit/>
          </a:bodyPr>
          <a:lstStyle/>
          <a:p>
            <a:r>
              <a:rPr lang="es-ES" sz="3600" dirty="0">
                <a:solidFill>
                  <a:schemeClr val="accent4"/>
                </a:solidFill>
                <a:latin typeface="Arial" panose="020B0604020202020204" pitchFamily="34" charset="0"/>
                <a:cs typeface="Arial" panose="020B0604020202020204" pitchFamily="34" charset="0"/>
              </a:rPr>
              <a:t>Ingeniería para las personas con amputaciones de algún miembro</a:t>
            </a:r>
            <a:endParaRPr lang="en-US" sz="3600" dirty="0">
              <a:solidFill>
                <a:schemeClr val="accent4"/>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51F3F29E-BD9C-4B25-9BC8-8311DA842C51}"/>
              </a:ext>
            </a:extLst>
          </p:cNvPr>
          <p:cNvSpPr>
            <a:spLocks noGrp="1"/>
          </p:cNvSpPr>
          <p:nvPr>
            <p:ph idx="1"/>
          </p:nvPr>
        </p:nvSpPr>
        <p:spPr>
          <a:xfrm>
            <a:off x="406168" y="2249424"/>
            <a:ext cx="5884164" cy="4023360"/>
          </a:xfrm>
        </p:spPr>
        <p:txBody>
          <a:bodyPr>
            <a:normAutofit/>
          </a:bodyPr>
          <a:lstStyle/>
          <a:p>
            <a:pPr marL="0" indent="0">
              <a:buNone/>
            </a:pPr>
            <a:r>
              <a:rPr lang="es-ES" sz="2400" dirty="0">
                <a:latin typeface="Arial" panose="020B0604020202020204" pitchFamily="34" charset="0"/>
                <a:cs typeface="Arial" panose="020B0604020202020204" pitchFamily="34" charset="0"/>
              </a:rPr>
              <a:t>La amputación puede afectar un miembro </a:t>
            </a:r>
          </a:p>
          <a:p>
            <a:pPr marL="0" indent="0">
              <a:buNone/>
            </a:pPr>
            <a:r>
              <a:rPr lang="es-ES" sz="2400" dirty="0">
                <a:latin typeface="Arial" panose="020B0604020202020204" pitchFamily="34" charset="0"/>
                <a:cs typeface="Arial" panose="020B0604020202020204" pitchFamily="34" charset="0"/>
              </a:rPr>
              <a:t>entero o solo parte de este.</a:t>
            </a:r>
          </a:p>
          <a:p>
            <a:endParaRPr lang="es-ES" sz="2400" dirty="0">
              <a:latin typeface="Arial" panose="020B0604020202020204" pitchFamily="34" charset="0"/>
              <a:cs typeface="Arial" panose="020B0604020202020204" pitchFamily="34" charset="0"/>
            </a:endParaRPr>
          </a:p>
          <a:p>
            <a:pPr marL="0" indent="0">
              <a:buNone/>
            </a:pPr>
            <a:r>
              <a:rPr lang="es-ES" sz="2400" dirty="0">
                <a:latin typeface="Arial" panose="020B0604020202020204" pitchFamily="34" charset="0"/>
                <a:cs typeface="Arial" panose="020B0604020202020204" pitchFamily="34" charset="0"/>
              </a:rPr>
              <a:t>Uno de los mayores objetivos en</a:t>
            </a:r>
          </a:p>
          <a:p>
            <a:pPr marL="0" indent="0">
              <a:buNone/>
            </a:pPr>
            <a:r>
              <a:rPr lang="es-ES" sz="2400" dirty="0">
                <a:latin typeface="Arial" panose="020B0604020202020204" pitchFamily="34" charset="0"/>
                <a:cs typeface="Arial" panose="020B0604020202020204" pitchFamily="34" charset="0"/>
              </a:rPr>
              <a:t>la ingeniería es explotar los diseños </a:t>
            </a:r>
          </a:p>
          <a:p>
            <a:pPr marL="0" indent="0">
              <a:buNone/>
            </a:pPr>
            <a:r>
              <a:rPr lang="es-ES" sz="2400" dirty="0">
                <a:latin typeface="Arial" panose="020B0604020202020204" pitchFamily="34" charset="0"/>
                <a:cs typeface="Arial" panose="020B0604020202020204" pitchFamily="34" charset="0"/>
              </a:rPr>
              <a:t>únicos del cuerpo.</a:t>
            </a:r>
            <a:endParaRPr lang="en-US" sz="2400" dirty="0">
              <a:latin typeface="Arial" panose="020B0604020202020204" pitchFamily="34" charset="0"/>
              <a:cs typeface="Arial" panose="020B0604020202020204" pitchFamily="34" charset="0"/>
            </a:endParaRPr>
          </a:p>
        </p:txBody>
      </p:sp>
      <p:sp>
        <p:nvSpPr>
          <p:cNvPr id="7" name="Content Placeholder 5">
            <a:extLst>
              <a:ext uri="{FF2B5EF4-FFF2-40B4-BE49-F238E27FC236}">
                <a16:creationId xmlns:a16="http://schemas.microsoft.com/office/drawing/2014/main" id="{D38C2B23-915F-487E-8047-7610F4E7014B}"/>
              </a:ext>
            </a:extLst>
          </p:cNvPr>
          <p:cNvSpPr txBox="1">
            <a:spLocks/>
          </p:cNvSpPr>
          <p:nvPr/>
        </p:nvSpPr>
        <p:spPr>
          <a:xfrm>
            <a:off x="6096000" y="2951798"/>
            <a:ext cx="6013124" cy="248888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None/>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Apéndices artificiales antropomorfos que exhiban habilidades del tipo humano:</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Estabilidad</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Fuerza</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Velocidad</a:t>
            </a:r>
          </a:p>
        </p:txBody>
      </p:sp>
      <p:pic>
        <p:nvPicPr>
          <p:cNvPr id="3074" name="Picture 2" descr="Image result for prosthetics">
            <a:extLst>
              <a:ext uri="{FF2B5EF4-FFF2-40B4-BE49-F238E27FC236}">
                <a16:creationId xmlns:a16="http://schemas.microsoft.com/office/drawing/2014/main" id="{B1144F61-49DF-4B06-BFFF-9D94C1825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5049202"/>
            <a:ext cx="2743200" cy="15344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a:extLst>
              <a:ext uri="{FF2B5EF4-FFF2-40B4-BE49-F238E27FC236}">
                <a16:creationId xmlns:a16="http://schemas.microsoft.com/office/drawing/2014/main" id="{D361CCD0-3F6E-4C86-A9DB-8C93D4352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24" y="4297680"/>
            <a:ext cx="36576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092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1" presetClass="entr" presetSubtype="1"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heel(1)">
                                      <p:cBhvr>
                                        <p:cTn id="11" dur="1500"/>
                                        <p:tgtEl>
                                          <p:spTgt spid="6">
                                            <p:txEl>
                                              <p:pRg st="0" end="0"/>
                                            </p:txEl>
                                          </p:spTgt>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wheel(1)">
                                      <p:cBhvr>
                                        <p:cTn id="14" dur="1000"/>
                                        <p:tgtEl>
                                          <p:spTgt spid="6">
                                            <p:txEl>
                                              <p:pRg st="1" end="1"/>
                                            </p:txEl>
                                          </p:spTgt>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heel(1)">
                                      <p:cBhvr>
                                        <p:cTn id="17" dur="1000"/>
                                        <p:tgtEl>
                                          <p:spTgt spid="6">
                                            <p:txEl>
                                              <p:pRg st="3" end="3"/>
                                            </p:txEl>
                                          </p:spTgt>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wheel(1)">
                                      <p:cBhvr>
                                        <p:cTn id="20" dur="1000"/>
                                        <p:tgtEl>
                                          <p:spTgt spid="6">
                                            <p:txEl>
                                              <p:pRg st="4" end="4"/>
                                            </p:txEl>
                                          </p:spTgt>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heel(1)">
                                      <p:cBhvr>
                                        <p:cTn id="23" dur="1000"/>
                                        <p:tgtEl>
                                          <p:spTgt spid="6">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wipe(down)">
                                      <p:cBhvr>
                                        <p:cTn id="26" dur="175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ppt_w</p:attrName>
                                        </p:attrNameLst>
                                      </p:cBhvr>
                                      <p:tavLst>
                                        <p:tav tm="0" fmla="#ppt_w*sin(2.5*pi*$)">
                                          <p:val>
                                            <p:fltVal val="0"/>
                                          </p:val>
                                        </p:tav>
                                        <p:tav tm="100000">
                                          <p:val>
                                            <p:fltVal val="1"/>
                                          </p:val>
                                        </p:tav>
                                      </p:tavLst>
                                    </p:anim>
                                    <p:anim calcmode="lin" valueType="num">
                                      <p:cBhvr>
                                        <p:cTn id="33" dur="1000" fill="hold"/>
                                        <p:tgtEl>
                                          <p:spTgt spid="7"/>
                                        </p:tgtEl>
                                        <p:attrNameLst>
                                          <p:attrName>ppt_h</p:attrName>
                                        </p:attrNameLst>
                                      </p:cBhvr>
                                      <p:tavLst>
                                        <p:tav tm="0">
                                          <p:val>
                                            <p:strVal val="#ppt_h"/>
                                          </p:val>
                                        </p:tav>
                                        <p:tav tm="100000">
                                          <p:val>
                                            <p:strVal val="#ppt_h"/>
                                          </p:val>
                                        </p:tav>
                                      </p:tavLst>
                                    </p:anim>
                                  </p:childTnLst>
                                </p:cTn>
                              </p:par>
                              <p:par>
                                <p:cTn id="34" presetID="53" presetClass="entr" presetSubtype="16" fill="hold" nodeType="withEffect">
                                  <p:stCondLst>
                                    <p:cond delay="0"/>
                                  </p:stCondLst>
                                  <p:childTnLst>
                                    <p:set>
                                      <p:cBhvr>
                                        <p:cTn id="35" dur="1" fill="hold">
                                          <p:stCondLst>
                                            <p:cond delay="0"/>
                                          </p:stCondLst>
                                        </p:cTn>
                                        <p:tgtEl>
                                          <p:spTgt spid="3076"/>
                                        </p:tgtEl>
                                        <p:attrNameLst>
                                          <p:attrName>style.visibility</p:attrName>
                                        </p:attrNameLst>
                                      </p:cBhvr>
                                      <p:to>
                                        <p:strVal val="visible"/>
                                      </p:to>
                                    </p:set>
                                    <p:anim calcmode="lin" valueType="num">
                                      <p:cBhvr>
                                        <p:cTn id="36" dur="1000" fill="hold"/>
                                        <p:tgtEl>
                                          <p:spTgt spid="3076"/>
                                        </p:tgtEl>
                                        <p:attrNameLst>
                                          <p:attrName>ppt_w</p:attrName>
                                        </p:attrNameLst>
                                      </p:cBhvr>
                                      <p:tavLst>
                                        <p:tav tm="0">
                                          <p:val>
                                            <p:fltVal val="0"/>
                                          </p:val>
                                        </p:tav>
                                        <p:tav tm="100000">
                                          <p:val>
                                            <p:strVal val="#ppt_w"/>
                                          </p:val>
                                        </p:tav>
                                      </p:tavLst>
                                    </p:anim>
                                    <p:anim calcmode="lin" valueType="num">
                                      <p:cBhvr>
                                        <p:cTn id="37" dur="1000" fill="hold"/>
                                        <p:tgtEl>
                                          <p:spTgt spid="3076"/>
                                        </p:tgtEl>
                                        <p:attrNameLst>
                                          <p:attrName>ppt_h</p:attrName>
                                        </p:attrNameLst>
                                      </p:cBhvr>
                                      <p:tavLst>
                                        <p:tav tm="0">
                                          <p:val>
                                            <p:fltVal val="0"/>
                                          </p:val>
                                        </p:tav>
                                        <p:tav tm="100000">
                                          <p:val>
                                            <p:strVal val="#ppt_h"/>
                                          </p:val>
                                        </p:tav>
                                      </p:tavLst>
                                    </p:anim>
                                    <p:animEffect transition="in" filter="fade">
                                      <p:cBhvr>
                                        <p:cTn id="38"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uiExpan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1D3E3-35E1-4495-B4DC-5E251EE50C48}"/>
              </a:ext>
            </a:extLst>
          </p:cNvPr>
          <p:cNvSpPr>
            <a:spLocks noGrp="1"/>
          </p:cNvSpPr>
          <p:nvPr>
            <p:ph idx="1"/>
          </p:nvPr>
        </p:nvSpPr>
        <p:spPr>
          <a:xfrm>
            <a:off x="1024129" y="585216"/>
            <a:ext cx="6062472" cy="2679192"/>
          </a:xfrm>
        </p:spPr>
        <p:txBody>
          <a:bodyPr>
            <a:normAutofit/>
          </a:bodyPr>
          <a:lstStyle/>
          <a:p>
            <a:pPr marL="0" indent="0">
              <a:buNone/>
            </a:pPr>
            <a:r>
              <a:rPr lang="es-ES" sz="2400" dirty="0">
                <a:solidFill>
                  <a:schemeClr val="accent4"/>
                </a:solidFill>
                <a:latin typeface="Arial" panose="020B0604020202020204" pitchFamily="34" charset="0"/>
                <a:cs typeface="Arial" panose="020B0604020202020204" pitchFamily="34" charset="0"/>
              </a:rPr>
              <a:t>Complicaciones de las prótesis actuales</a:t>
            </a:r>
            <a:r>
              <a:rPr lang="es-ES" sz="2400" dirty="0">
                <a:latin typeface="Arial" panose="020B0604020202020204" pitchFamily="34" charset="0"/>
                <a:cs typeface="Arial" panose="020B0604020202020204" pitchFamily="34" charset="0"/>
              </a:rPr>
              <a:t>:</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Estabilidad</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Vida útil</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Velocidad</a:t>
            </a:r>
          </a:p>
        </p:txBody>
      </p:sp>
      <p:pic>
        <p:nvPicPr>
          <p:cNvPr id="4098" name="Picture 2" descr="Image result for pirate prosthetics">
            <a:extLst>
              <a:ext uri="{FF2B5EF4-FFF2-40B4-BE49-F238E27FC236}">
                <a16:creationId xmlns:a16="http://schemas.microsoft.com/office/drawing/2014/main" id="{74853FB3-83D8-4864-9BAC-E63AC63F6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683" y="1297878"/>
            <a:ext cx="3685545" cy="207311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1EAEF32E-DF69-42A6-A99D-CB9ECB3E58EF}"/>
              </a:ext>
            </a:extLst>
          </p:cNvPr>
          <p:cNvSpPr txBox="1">
            <a:spLocks/>
          </p:cNvSpPr>
          <p:nvPr/>
        </p:nvSpPr>
        <p:spPr>
          <a:xfrm>
            <a:off x="4055365" y="3593593"/>
            <a:ext cx="7452361" cy="267919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None/>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Avances continuos que pueden dar lugar                                                       a mejoras dramáticas:</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Interfaces neuronales entre personas y máquinas</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Actuadores musculosos</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Arial" panose="020B0604020202020204" pitchFamily="34" charset="0"/>
              <a:buChar char="•"/>
              <a:tabLst/>
              <a:defRPr/>
            </a:pP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Esquemas de control </a:t>
            </a:r>
            <a:r>
              <a:rPr kumimoji="0" lang="es-ES" sz="2400" b="0" i="0" u="none" strike="noStrike" kern="1200" cap="none" spc="0" normalizeH="0" baseline="0" noProof="0" dirty="0" err="1">
                <a:ln>
                  <a:noFill/>
                </a:ln>
                <a:solidFill>
                  <a:schemeClr val="tx2"/>
                </a:solidFill>
                <a:effectLst/>
                <a:uLnTx/>
                <a:uFillTx/>
                <a:latin typeface="Arial" panose="020B0604020202020204" pitchFamily="34" charset="0"/>
                <a:ea typeface="+mn-ea"/>
                <a:cs typeface="Arial" panose="020B0604020202020204" pitchFamily="34" charset="0"/>
              </a:rPr>
              <a:t>biomimético</a:t>
            </a:r>
            <a:r>
              <a:rPr kumimoji="0" lang="es-E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rPr>
              <a:t> humanoide</a:t>
            </a:r>
            <a:endParaRPr kumimoji="0" lang="en-US" sz="2400" b="0" i="0" u="none" strike="noStrike" kern="1200" cap="none" spc="0" normalizeH="0" baseline="0" noProof="0" dirty="0">
              <a:ln>
                <a:noFill/>
              </a:ln>
              <a:solidFill>
                <a:schemeClr val="tx2"/>
              </a:solidFill>
              <a:effectLst/>
              <a:uLnTx/>
              <a:uFillTx/>
              <a:latin typeface="Arial" panose="020B0604020202020204" pitchFamily="34" charset="0"/>
              <a:ea typeface="+mn-ea"/>
              <a:cs typeface="Arial" panose="020B0604020202020204" pitchFamily="34" charset="0"/>
            </a:endParaRPr>
          </a:p>
        </p:txBody>
      </p:sp>
      <p:pic>
        <p:nvPicPr>
          <p:cNvPr id="4100" name="Picture 4" descr="Image result for hand neuronal connections">
            <a:extLst>
              <a:ext uri="{FF2B5EF4-FFF2-40B4-BE49-F238E27FC236}">
                <a16:creationId xmlns:a16="http://schemas.microsoft.com/office/drawing/2014/main" id="{C2D33C5E-AF9E-462F-BEFE-0A690A403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17" r="12583"/>
          <a:stretch/>
        </p:blipFill>
        <p:spPr bwMode="auto">
          <a:xfrm>
            <a:off x="455674" y="2880930"/>
            <a:ext cx="3200400" cy="23552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encrypted-tbn0.gstatic.com/images?q=tbn:ANd9GcTKPLlt2h5XZ3UARXo1Zj_m8uQP4xhLQso62flpDi3LLGU-xq0OpQ">
            <a:extLst>
              <a:ext uri="{FF2B5EF4-FFF2-40B4-BE49-F238E27FC236}">
                <a16:creationId xmlns:a16="http://schemas.microsoft.com/office/drawing/2014/main" id="{255627BB-7332-4AF6-93B3-8704290DE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74" y="5360421"/>
            <a:ext cx="3657600" cy="912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809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290">
                                          <p:stCondLst>
                                            <p:cond delay="0"/>
                                          </p:stCondLst>
                                        </p:cTn>
                                        <p:tgtEl>
                                          <p:spTgt spid="3">
                                            <p:txEl>
                                              <p:pRg st="0" end="0"/>
                                            </p:txEl>
                                          </p:spTgt>
                                        </p:tgtEl>
                                      </p:cBhvr>
                                    </p:animEffect>
                                    <p:anim calcmode="lin" valueType="num">
                                      <p:cBhvr>
                                        <p:cTn id="8"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13">
                                          <p:stCondLst>
                                            <p:cond delay="325"/>
                                          </p:stCondLst>
                                        </p:cTn>
                                        <p:tgtEl>
                                          <p:spTgt spid="3">
                                            <p:txEl>
                                              <p:pRg st="0" end="0"/>
                                            </p:txEl>
                                          </p:spTgt>
                                        </p:tgtEl>
                                      </p:cBhvr>
                                      <p:to x="100000" y="60000"/>
                                    </p:animScale>
                                    <p:animScale>
                                      <p:cBhvr>
                                        <p:cTn id="14" dur="83" decel="50000">
                                          <p:stCondLst>
                                            <p:cond delay="338"/>
                                          </p:stCondLst>
                                        </p:cTn>
                                        <p:tgtEl>
                                          <p:spTgt spid="3">
                                            <p:txEl>
                                              <p:pRg st="0" end="0"/>
                                            </p:txEl>
                                          </p:spTgt>
                                        </p:tgtEl>
                                      </p:cBhvr>
                                      <p:to x="100000" y="100000"/>
                                    </p:animScale>
                                    <p:animScale>
                                      <p:cBhvr>
                                        <p:cTn id="15" dur="13">
                                          <p:stCondLst>
                                            <p:cond delay="656"/>
                                          </p:stCondLst>
                                        </p:cTn>
                                        <p:tgtEl>
                                          <p:spTgt spid="3">
                                            <p:txEl>
                                              <p:pRg st="0" end="0"/>
                                            </p:txEl>
                                          </p:spTgt>
                                        </p:tgtEl>
                                      </p:cBhvr>
                                      <p:to x="100000" y="80000"/>
                                    </p:animScale>
                                    <p:animScale>
                                      <p:cBhvr>
                                        <p:cTn id="16" dur="83" decel="50000">
                                          <p:stCondLst>
                                            <p:cond delay="669"/>
                                          </p:stCondLst>
                                        </p:cTn>
                                        <p:tgtEl>
                                          <p:spTgt spid="3">
                                            <p:txEl>
                                              <p:pRg st="0" end="0"/>
                                            </p:txEl>
                                          </p:spTgt>
                                        </p:tgtEl>
                                      </p:cBhvr>
                                      <p:to x="100000" y="100000"/>
                                    </p:animScale>
                                    <p:animScale>
                                      <p:cBhvr>
                                        <p:cTn id="17" dur="13">
                                          <p:stCondLst>
                                            <p:cond delay="821"/>
                                          </p:stCondLst>
                                        </p:cTn>
                                        <p:tgtEl>
                                          <p:spTgt spid="3">
                                            <p:txEl>
                                              <p:pRg st="0" end="0"/>
                                            </p:txEl>
                                          </p:spTgt>
                                        </p:tgtEl>
                                      </p:cBhvr>
                                      <p:to x="100000" y="90000"/>
                                    </p:animScale>
                                    <p:animScale>
                                      <p:cBhvr>
                                        <p:cTn id="18" dur="83" decel="50000">
                                          <p:stCondLst>
                                            <p:cond delay="834"/>
                                          </p:stCondLst>
                                        </p:cTn>
                                        <p:tgtEl>
                                          <p:spTgt spid="3">
                                            <p:txEl>
                                              <p:pRg st="0" end="0"/>
                                            </p:txEl>
                                          </p:spTgt>
                                        </p:tgtEl>
                                      </p:cBhvr>
                                      <p:to x="100000" y="100000"/>
                                    </p:animScale>
                                    <p:animScale>
                                      <p:cBhvr>
                                        <p:cTn id="19" dur="13">
                                          <p:stCondLst>
                                            <p:cond delay="904"/>
                                          </p:stCondLst>
                                        </p:cTn>
                                        <p:tgtEl>
                                          <p:spTgt spid="3">
                                            <p:txEl>
                                              <p:pRg st="0" end="0"/>
                                            </p:txEl>
                                          </p:spTgt>
                                        </p:tgtEl>
                                      </p:cBhvr>
                                      <p:to x="100000" y="95000"/>
                                    </p:animScale>
                                    <p:animScale>
                                      <p:cBhvr>
                                        <p:cTn id="20" dur="83" decel="50000">
                                          <p:stCondLst>
                                            <p:cond delay="917"/>
                                          </p:stCondLst>
                                        </p:cTn>
                                        <p:tgtEl>
                                          <p:spTgt spid="3">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290">
                                          <p:stCondLst>
                                            <p:cond delay="0"/>
                                          </p:stCondLst>
                                        </p:cTn>
                                        <p:tgtEl>
                                          <p:spTgt spid="3">
                                            <p:txEl>
                                              <p:pRg st="1" end="1"/>
                                            </p:txEl>
                                          </p:spTgt>
                                        </p:tgtEl>
                                      </p:cBhvr>
                                    </p:animEffect>
                                    <p:anim calcmode="lin" valueType="num">
                                      <p:cBhvr>
                                        <p:cTn id="24" dur="911"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13">
                                          <p:stCondLst>
                                            <p:cond delay="325"/>
                                          </p:stCondLst>
                                        </p:cTn>
                                        <p:tgtEl>
                                          <p:spTgt spid="3">
                                            <p:txEl>
                                              <p:pRg st="1" end="1"/>
                                            </p:txEl>
                                          </p:spTgt>
                                        </p:tgtEl>
                                      </p:cBhvr>
                                      <p:to x="100000" y="60000"/>
                                    </p:animScale>
                                    <p:animScale>
                                      <p:cBhvr>
                                        <p:cTn id="30" dur="83" decel="50000">
                                          <p:stCondLst>
                                            <p:cond delay="338"/>
                                          </p:stCondLst>
                                        </p:cTn>
                                        <p:tgtEl>
                                          <p:spTgt spid="3">
                                            <p:txEl>
                                              <p:pRg st="1" end="1"/>
                                            </p:txEl>
                                          </p:spTgt>
                                        </p:tgtEl>
                                      </p:cBhvr>
                                      <p:to x="100000" y="100000"/>
                                    </p:animScale>
                                    <p:animScale>
                                      <p:cBhvr>
                                        <p:cTn id="31" dur="13">
                                          <p:stCondLst>
                                            <p:cond delay="656"/>
                                          </p:stCondLst>
                                        </p:cTn>
                                        <p:tgtEl>
                                          <p:spTgt spid="3">
                                            <p:txEl>
                                              <p:pRg st="1" end="1"/>
                                            </p:txEl>
                                          </p:spTgt>
                                        </p:tgtEl>
                                      </p:cBhvr>
                                      <p:to x="100000" y="80000"/>
                                    </p:animScale>
                                    <p:animScale>
                                      <p:cBhvr>
                                        <p:cTn id="32" dur="83" decel="50000">
                                          <p:stCondLst>
                                            <p:cond delay="669"/>
                                          </p:stCondLst>
                                        </p:cTn>
                                        <p:tgtEl>
                                          <p:spTgt spid="3">
                                            <p:txEl>
                                              <p:pRg st="1" end="1"/>
                                            </p:txEl>
                                          </p:spTgt>
                                        </p:tgtEl>
                                      </p:cBhvr>
                                      <p:to x="100000" y="100000"/>
                                    </p:animScale>
                                    <p:animScale>
                                      <p:cBhvr>
                                        <p:cTn id="33" dur="13">
                                          <p:stCondLst>
                                            <p:cond delay="821"/>
                                          </p:stCondLst>
                                        </p:cTn>
                                        <p:tgtEl>
                                          <p:spTgt spid="3">
                                            <p:txEl>
                                              <p:pRg st="1" end="1"/>
                                            </p:txEl>
                                          </p:spTgt>
                                        </p:tgtEl>
                                      </p:cBhvr>
                                      <p:to x="100000" y="90000"/>
                                    </p:animScale>
                                    <p:animScale>
                                      <p:cBhvr>
                                        <p:cTn id="34" dur="83" decel="50000">
                                          <p:stCondLst>
                                            <p:cond delay="834"/>
                                          </p:stCondLst>
                                        </p:cTn>
                                        <p:tgtEl>
                                          <p:spTgt spid="3">
                                            <p:txEl>
                                              <p:pRg st="1" end="1"/>
                                            </p:txEl>
                                          </p:spTgt>
                                        </p:tgtEl>
                                      </p:cBhvr>
                                      <p:to x="100000" y="100000"/>
                                    </p:animScale>
                                    <p:animScale>
                                      <p:cBhvr>
                                        <p:cTn id="35" dur="13">
                                          <p:stCondLst>
                                            <p:cond delay="904"/>
                                          </p:stCondLst>
                                        </p:cTn>
                                        <p:tgtEl>
                                          <p:spTgt spid="3">
                                            <p:txEl>
                                              <p:pRg st="1" end="1"/>
                                            </p:txEl>
                                          </p:spTgt>
                                        </p:tgtEl>
                                      </p:cBhvr>
                                      <p:to x="100000" y="95000"/>
                                    </p:animScale>
                                    <p:animScale>
                                      <p:cBhvr>
                                        <p:cTn id="36" dur="83" decel="50000">
                                          <p:stCondLst>
                                            <p:cond delay="917"/>
                                          </p:stCondLst>
                                        </p:cTn>
                                        <p:tgtEl>
                                          <p:spTgt spid="3">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290">
                                          <p:stCondLst>
                                            <p:cond delay="0"/>
                                          </p:stCondLst>
                                        </p:cTn>
                                        <p:tgtEl>
                                          <p:spTgt spid="3">
                                            <p:txEl>
                                              <p:pRg st="2" end="2"/>
                                            </p:txEl>
                                          </p:spTgt>
                                        </p:tgtEl>
                                      </p:cBhvr>
                                    </p:animEffect>
                                    <p:anim calcmode="lin" valueType="num">
                                      <p:cBhvr>
                                        <p:cTn id="40" dur="911"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332"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332" tmFilter="0, 0; 0.125,0.2665; 0.25,0.4; 0.375,0.465; 0.5,0.5;  0.625,0.535; 0.75,0.6; 0.875,0.7335; 1,1">
                                          <p:stCondLst>
                                            <p:cond delay="332"/>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166" tmFilter="0, 0; 0.125,0.2665; 0.25,0.4; 0.375,0.465; 0.5,0.5;  0.625,0.535; 0.75,0.6; 0.875,0.7335; 1,1">
                                          <p:stCondLst>
                                            <p:cond delay="662"/>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82" tmFilter="0, 0; 0.125,0.2665; 0.25,0.4; 0.375,0.465; 0.5,0.5;  0.625,0.535; 0.75,0.6; 0.875,0.7335; 1,1">
                                          <p:stCondLst>
                                            <p:cond delay="828"/>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13">
                                          <p:stCondLst>
                                            <p:cond delay="325"/>
                                          </p:stCondLst>
                                        </p:cTn>
                                        <p:tgtEl>
                                          <p:spTgt spid="3">
                                            <p:txEl>
                                              <p:pRg st="2" end="2"/>
                                            </p:txEl>
                                          </p:spTgt>
                                        </p:tgtEl>
                                      </p:cBhvr>
                                      <p:to x="100000" y="60000"/>
                                    </p:animScale>
                                    <p:animScale>
                                      <p:cBhvr>
                                        <p:cTn id="46" dur="83" decel="50000">
                                          <p:stCondLst>
                                            <p:cond delay="338"/>
                                          </p:stCondLst>
                                        </p:cTn>
                                        <p:tgtEl>
                                          <p:spTgt spid="3">
                                            <p:txEl>
                                              <p:pRg st="2" end="2"/>
                                            </p:txEl>
                                          </p:spTgt>
                                        </p:tgtEl>
                                      </p:cBhvr>
                                      <p:to x="100000" y="100000"/>
                                    </p:animScale>
                                    <p:animScale>
                                      <p:cBhvr>
                                        <p:cTn id="47" dur="13">
                                          <p:stCondLst>
                                            <p:cond delay="656"/>
                                          </p:stCondLst>
                                        </p:cTn>
                                        <p:tgtEl>
                                          <p:spTgt spid="3">
                                            <p:txEl>
                                              <p:pRg st="2" end="2"/>
                                            </p:txEl>
                                          </p:spTgt>
                                        </p:tgtEl>
                                      </p:cBhvr>
                                      <p:to x="100000" y="80000"/>
                                    </p:animScale>
                                    <p:animScale>
                                      <p:cBhvr>
                                        <p:cTn id="48" dur="83" decel="50000">
                                          <p:stCondLst>
                                            <p:cond delay="669"/>
                                          </p:stCondLst>
                                        </p:cTn>
                                        <p:tgtEl>
                                          <p:spTgt spid="3">
                                            <p:txEl>
                                              <p:pRg st="2" end="2"/>
                                            </p:txEl>
                                          </p:spTgt>
                                        </p:tgtEl>
                                      </p:cBhvr>
                                      <p:to x="100000" y="100000"/>
                                    </p:animScale>
                                    <p:animScale>
                                      <p:cBhvr>
                                        <p:cTn id="49" dur="13">
                                          <p:stCondLst>
                                            <p:cond delay="821"/>
                                          </p:stCondLst>
                                        </p:cTn>
                                        <p:tgtEl>
                                          <p:spTgt spid="3">
                                            <p:txEl>
                                              <p:pRg st="2" end="2"/>
                                            </p:txEl>
                                          </p:spTgt>
                                        </p:tgtEl>
                                      </p:cBhvr>
                                      <p:to x="100000" y="90000"/>
                                    </p:animScale>
                                    <p:animScale>
                                      <p:cBhvr>
                                        <p:cTn id="50" dur="83" decel="50000">
                                          <p:stCondLst>
                                            <p:cond delay="834"/>
                                          </p:stCondLst>
                                        </p:cTn>
                                        <p:tgtEl>
                                          <p:spTgt spid="3">
                                            <p:txEl>
                                              <p:pRg st="2" end="2"/>
                                            </p:txEl>
                                          </p:spTgt>
                                        </p:tgtEl>
                                      </p:cBhvr>
                                      <p:to x="100000" y="100000"/>
                                    </p:animScale>
                                    <p:animScale>
                                      <p:cBhvr>
                                        <p:cTn id="51" dur="13">
                                          <p:stCondLst>
                                            <p:cond delay="904"/>
                                          </p:stCondLst>
                                        </p:cTn>
                                        <p:tgtEl>
                                          <p:spTgt spid="3">
                                            <p:txEl>
                                              <p:pRg st="2" end="2"/>
                                            </p:txEl>
                                          </p:spTgt>
                                        </p:tgtEl>
                                      </p:cBhvr>
                                      <p:to x="100000" y="95000"/>
                                    </p:animScale>
                                    <p:animScale>
                                      <p:cBhvr>
                                        <p:cTn id="52" dur="83" decel="50000">
                                          <p:stCondLst>
                                            <p:cond delay="917"/>
                                          </p:stCondLst>
                                        </p:cTn>
                                        <p:tgtEl>
                                          <p:spTgt spid="3">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290">
                                          <p:stCondLst>
                                            <p:cond delay="0"/>
                                          </p:stCondLst>
                                        </p:cTn>
                                        <p:tgtEl>
                                          <p:spTgt spid="3">
                                            <p:txEl>
                                              <p:pRg st="3" end="3"/>
                                            </p:txEl>
                                          </p:spTgt>
                                        </p:tgtEl>
                                      </p:cBhvr>
                                    </p:animEffect>
                                    <p:anim calcmode="lin" valueType="num">
                                      <p:cBhvr>
                                        <p:cTn id="56" dur="911"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13">
                                          <p:stCondLst>
                                            <p:cond delay="325"/>
                                          </p:stCondLst>
                                        </p:cTn>
                                        <p:tgtEl>
                                          <p:spTgt spid="3">
                                            <p:txEl>
                                              <p:pRg st="3" end="3"/>
                                            </p:txEl>
                                          </p:spTgt>
                                        </p:tgtEl>
                                      </p:cBhvr>
                                      <p:to x="100000" y="60000"/>
                                    </p:animScale>
                                    <p:animScale>
                                      <p:cBhvr>
                                        <p:cTn id="62" dur="83" decel="50000">
                                          <p:stCondLst>
                                            <p:cond delay="338"/>
                                          </p:stCondLst>
                                        </p:cTn>
                                        <p:tgtEl>
                                          <p:spTgt spid="3">
                                            <p:txEl>
                                              <p:pRg st="3" end="3"/>
                                            </p:txEl>
                                          </p:spTgt>
                                        </p:tgtEl>
                                      </p:cBhvr>
                                      <p:to x="100000" y="100000"/>
                                    </p:animScale>
                                    <p:animScale>
                                      <p:cBhvr>
                                        <p:cTn id="63" dur="13">
                                          <p:stCondLst>
                                            <p:cond delay="656"/>
                                          </p:stCondLst>
                                        </p:cTn>
                                        <p:tgtEl>
                                          <p:spTgt spid="3">
                                            <p:txEl>
                                              <p:pRg st="3" end="3"/>
                                            </p:txEl>
                                          </p:spTgt>
                                        </p:tgtEl>
                                      </p:cBhvr>
                                      <p:to x="100000" y="80000"/>
                                    </p:animScale>
                                    <p:animScale>
                                      <p:cBhvr>
                                        <p:cTn id="64" dur="83" decel="50000">
                                          <p:stCondLst>
                                            <p:cond delay="669"/>
                                          </p:stCondLst>
                                        </p:cTn>
                                        <p:tgtEl>
                                          <p:spTgt spid="3">
                                            <p:txEl>
                                              <p:pRg st="3" end="3"/>
                                            </p:txEl>
                                          </p:spTgt>
                                        </p:tgtEl>
                                      </p:cBhvr>
                                      <p:to x="100000" y="100000"/>
                                    </p:animScale>
                                    <p:animScale>
                                      <p:cBhvr>
                                        <p:cTn id="65" dur="13">
                                          <p:stCondLst>
                                            <p:cond delay="821"/>
                                          </p:stCondLst>
                                        </p:cTn>
                                        <p:tgtEl>
                                          <p:spTgt spid="3">
                                            <p:txEl>
                                              <p:pRg st="3" end="3"/>
                                            </p:txEl>
                                          </p:spTgt>
                                        </p:tgtEl>
                                      </p:cBhvr>
                                      <p:to x="100000" y="90000"/>
                                    </p:animScale>
                                    <p:animScale>
                                      <p:cBhvr>
                                        <p:cTn id="66" dur="83" decel="50000">
                                          <p:stCondLst>
                                            <p:cond delay="834"/>
                                          </p:stCondLst>
                                        </p:cTn>
                                        <p:tgtEl>
                                          <p:spTgt spid="3">
                                            <p:txEl>
                                              <p:pRg st="3" end="3"/>
                                            </p:txEl>
                                          </p:spTgt>
                                        </p:tgtEl>
                                      </p:cBhvr>
                                      <p:to x="100000" y="100000"/>
                                    </p:animScale>
                                    <p:animScale>
                                      <p:cBhvr>
                                        <p:cTn id="67" dur="13">
                                          <p:stCondLst>
                                            <p:cond delay="904"/>
                                          </p:stCondLst>
                                        </p:cTn>
                                        <p:tgtEl>
                                          <p:spTgt spid="3">
                                            <p:txEl>
                                              <p:pRg st="3" end="3"/>
                                            </p:txEl>
                                          </p:spTgt>
                                        </p:tgtEl>
                                      </p:cBhvr>
                                      <p:to x="100000" y="95000"/>
                                    </p:animScale>
                                    <p:animScale>
                                      <p:cBhvr>
                                        <p:cTn id="68" dur="83" decel="50000">
                                          <p:stCondLst>
                                            <p:cond delay="917"/>
                                          </p:stCondLst>
                                        </p:cTn>
                                        <p:tgtEl>
                                          <p:spTgt spid="3">
                                            <p:txEl>
                                              <p:pRg st="3" end="3"/>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4098"/>
                                        </p:tgtEl>
                                        <p:attrNameLst>
                                          <p:attrName>style.visibility</p:attrName>
                                        </p:attrNameLst>
                                      </p:cBhvr>
                                      <p:to>
                                        <p:strVal val="visible"/>
                                      </p:to>
                                    </p:set>
                                    <p:anim calcmode="lin" valueType="num">
                                      <p:cBhvr>
                                        <p:cTn id="73" dur="1000" fill="hold"/>
                                        <p:tgtEl>
                                          <p:spTgt spid="4098"/>
                                        </p:tgtEl>
                                        <p:attrNameLst>
                                          <p:attrName>ppt_w</p:attrName>
                                        </p:attrNameLst>
                                      </p:cBhvr>
                                      <p:tavLst>
                                        <p:tav tm="0">
                                          <p:val>
                                            <p:fltVal val="0"/>
                                          </p:val>
                                        </p:tav>
                                        <p:tav tm="100000">
                                          <p:val>
                                            <p:strVal val="#ppt_w"/>
                                          </p:val>
                                        </p:tav>
                                      </p:tavLst>
                                    </p:anim>
                                    <p:anim calcmode="lin" valueType="num">
                                      <p:cBhvr>
                                        <p:cTn id="74" dur="1000" fill="hold"/>
                                        <p:tgtEl>
                                          <p:spTgt spid="4098"/>
                                        </p:tgtEl>
                                        <p:attrNameLst>
                                          <p:attrName>ppt_h</p:attrName>
                                        </p:attrNameLst>
                                      </p:cBhvr>
                                      <p:tavLst>
                                        <p:tav tm="0">
                                          <p:val>
                                            <p:fltVal val="0"/>
                                          </p:val>
                                        </p:tav>
                                        <p:tav tm="100000">
                                          <p:val>
                                            <p:strVal val="#ppt_h"/>
                                          </p:val>
                                        </p:tav>
                                      </p:tavLst>
                                    </p:anim>
                                    <p:anim calcmode="lin" valueType="num">
                                      <p:cBhvr>
                                        <p:cTn id="75" dur="1000" fill="hold"/>
                                        <p:tgtEl>
                                          <p:spTgt spid="4098"/>
                                        </p:tgtEl>
                                        <p:attrNameLst>
                                          <p:attrName>style.rotation</p:attrName>
                                        </p:attrNameLst>
                                      </p:cBhvr>
                                      <p:tavLst>
                                        <p:tav tm="0">
                                          <p:val>
                                            <p:fltVal val="90"/>
                                          </p:val>
                                        </p:tav>
                                        <p:tav tm="100000">
                                          <p:val>
                                            <p:fltVal val="0"/>
                                          </p:val>
                                        </p:tav>
                                      </p:tavLst>
                                    </p:anim>
                                    <p:animEffect transition="in" filter="fade">
                                      <p:cBhvr>
                                        <p:cTn id="76" dur="1000"/>
                                        <p:tgtEl>
                                          <p:spTgt spid="4098"/>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additive="base">
                                        <p:cTn id="81" dur="500" fill="hold"/>
                                        <p:tgtEl>
                                          <p:spTgt spid="4"/>
                                        </p:tgtEl>
                                        <p:attrNameLst>
                                          <p:attrName>ppt_x</p:attrName>
                                        </p:attrNameLst>
                                      </p:cBhvr>
                                      <p:tavLst>
                                        <p:tav tm="0">
                                          <p:val>
                                            <p:strVal val="#ppt_x"/>
                                          </p:val>
                                        </p:tav>
                                        <p:tav tm="100000">
                                          <p:val>
                                            <p:strVal val="#ppt_x"/>
                                          </p:val>
                                        </p:tav>
                                      </p:tavLst>
                                    </p:anim>
                                    <p:anim calcmode="lin" valueType="num">
                                      <p:cBhvr additive="base">
                                        <p:cTn id="8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nodeType="clickEffect">
                                  <p:stCondLst>
                                    <p:cond delay="0"/>
                                  </p:stCondLst>
                                  <p:childTnLst>
                                    <p:set>
                                      <p:cBhvr>
                                        <p:cTn id="86" dur="1" fill="hold">
                                          <p:stCondLst>
                                            <p:cond delay="0"/>
                                          </p:stCondLst>
                                        </p:cTn>
                                        <p:tgtEl>
                                          <p:spTgt spid="4100"/>
                                        </p:tgtEl>
                                        <p:attrNameLst>
                                          <p:attrName>style.visibility</p:attrName>
                                        </p:attrNameLst>
                                      </p:cBhvr>
                                      <p:to>
                                        <p:strVal val="visible"/>
                                      </p:to>
                                    </p:set>
                                    <p:anim calcmode="lin" valueType="num">
                                      <p:cBhvr>
                                        <p:cTn id="87" dur="1000" fill="hold"/>
                                        <p:tgtEl>
                                          <p:spTgt spid="4100"/>
                                        </p:tgtEl>
                                        <p:attrNameLst>
                                          <p:attrName>ppt_w</p:attrName>
                                        </p:attrNameLst>
                                      </p:cBhvr>
                                      <p:tavLst>
                                        <p:tav tm="0">
                                          <p:val>
                                            <p:fltVal val="0"/>
                                          </p:val>
                                        </p:tav>
                                        <p:tav tm="100000">
                                          <p:val>
                                            <p:strVal val="#ppt_w"/>
                                          </p:val>
                                        </p:tav>
                                      </p:tavLst>
                                    </p:anim>
                                    <p:anim calcmode="lin" valueType="num">
                                      <p:cBhvr>
                                        <p:cTn id="88" dur="1000" fill="hold"/>
                                        <p:tgtEl>
                                          <p:spTgt spid="4100"/>
                                        </p:tgtEl>
                                        <p:attrNameLst>
                                          <p:attrName>ppt_h</p:attrName>
                                        </p:attrNameLst>
                                      </p:cBhvr>
                                      <p:tavLst>
                                        <p:tav tm="0">
                                          <p:val>
                                            <p:fltVal val="0"/>
                                          </p:val>
                                        </p:tav>
                                        <p:tav tm="100000">
                                          <p:val>
                                            <p:strVal val="#ppt_h"/>
                                          </p:val>
                                        </p:tav>
                                      </p:tavLst>
                                    </p:anim>
                                    <p:anim calcmode="lin" valueType="num">
                                      <p:cBhvr>
                                        <p:cTn id="89" dur="1000" fill="hold"/>
                                        <p:tgtEl>
                                          <p:spTgt spid="4100"/>
                                        </p:tgtEl>
                                        <p:attrNameLst>
                                          <p:attrName>style.rotation</p:attrName>
                                        </p:attrNameLst>
                                      </p:cBhvr>
                                      <p:tavLst>
                                        <p:tav tm="0">
                                          <p:val>
                                            <p:fltVal val="90"/>
                                          </p:val>
                                        </p:tav>
                                        <p:tav tm="100000">
                                          <p:val>
                                            <p:fltVal val="0"/>
                                          </p:val>
                                        </p:tav>
                                      </p:tavLst>
                                    </p:anim>
                                    <p:animEffect transition="in" filter="fade">
                                      <p:cBhvr>
                                        <p:cTn id="90" dur="1000"/>
                                        <p:tgtEl>
                                          <p:spTgt spid="4100"/>
                                        </p:tgtEl>
                                      </p:cBhvr>
                                    </p:animEffec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nodeType="clickEffect">
                                  <p:stCondLst>
                                    <p:cond delay="0"/>
                                  </p:stCondLst>
                                  <p:childTnLst>
                                    <p:set>
                                      <p:cBhvr>
                                        <p:cTn id="94" dur="1" fill="hold">
                                          <p:stCondLst>
                                            <p:cond delay="0"/>
                                          </p:stCondLst>
                                        </p:cTn>
                                        <p:tgtEl>
                                          <p:spTgt spid="4102"/>
                                        </p:tgtEl>
                                        <p:attrNameLst>
                                          <p:attrName>style.visibility</p:attrName>
                                        </p:attrNameLst>
                                      </p:cBhvr>
                                      <p:to>
                                        <p:strVal val="visible"/>
                                      </p:to>
                                    </p:set>
                                    <p:anim calcmode="lin" valueType="num">
                                      <p:cBhvr>
                                        <p:cTn id="95" dur="1000" fill="hold"/>
                                        <p:tgtEl>
                                          <p:spTgt spid="4102"/>
                                        </p:tgtEl>
                                        <p:attrNameLst>
                                          <p:attrName>ppt_w</p:attrName>
                                        </p:attrNameLst>
                                      </p:cBhvr>
                                      <p:tavLst>
                                        <p:tav tm="0">
                                          <p:val>
                                            <p:fltVal val="0"/>
                                          </p:val>
                                        </p:tav>
                                        <p:tav tm="100000">
                                          <p:val>
                                            <p:strVal val="#ppt_w"/>
                                          </p:val>
                                        </p:tav>
                                      </p:tavLst>
                                    </p:anim>
                                    <p:anim calcmode="lin" valueType="num">
                                      <p:cBhvr>
                                        <p:cTn id="96" dur="1000" fill="hold"/>
                                        <p:tgtEl>
                                          <p:spTgt spid="4102"/>
                                        </p:tgtEl>
                                        <p:attrNameLst>
                                          <p:attrName>ppt_h</p:attrName>
                                        </p:attrNameLst>
                                      </p:cBhvr>
                                      <p:tavLst>
                                        <p:tav tm="0">
                                          <p:val>
                                            <p:fltVal val="0"/>
                                          </p:val>
                                        </p:tav>
                                        <p:tav tm="100000">
                                          <p:val>
                                            <p:strVal val="#ppt_h"/>
                                          </p:val>
                                        </p:tav>
                                      </p:tavLst>
                                    </p:anim>
                                    <p:anim calcmode="lin" valueType="num">
                                      <p:cBhvr>
                                        <p:cTn id="97" dur="1000" fill="hold"/>
                                        <p:tgtEl>
                                          <p:spTgt spid="4102"/>
                                        </p:tgtEl>
                                        <p:attrNameLst>
                                          <p:attrName>style.rotation</p:attrName>
                                        </p:attrNameLst>
                                      </p:cBhvr>
                                      <p:tavLst>
                                        <p:tav tm="0">
                                          <p:val>
                                            <p:fltVal val="90"/>
                                          </p:val>
                                        </p:tav>
                                        <p:tav tm="100000">
                                          <p:val>
                                            <p:fltVal val="0"/>
                                          </p:val>
                                        </p:tav>
                                      </p:tavLst>
                                    </p:anim>
                                    <p:animEffect transition="in" filter="fade">
                                      <p:cBhvr>
                                        <p:cTn id="98" dur="10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1D3E3-35E1-4495-B4DC-5E251EE50C48}"/>
              </a:ext>
            </a:extLst>
          </p:cNvPr>
          <p:cNvSpPr>
            <a:spLocks noGrp="1"/>
          </p:cNvSpPr>
          <p:nvPr>
            <p:ph idx="1"/>
          </p:nvPr>
        </p:nvSpPr>
        <p:spPr>
          <a:xfrm>
            <a:off x="1024129" y="1250970"/>
            <a:ext cx="6985664" cy="4356061"/>
          </a:xfrm>
        </p:spPr>
        <p:txBody>
          <a:bodyPr>
            <a:normAutofit/>
          </a:bodyPr>
          <a:lstStyle/>
          <a:p>
            <a:pPr marL="0" indent="0">
              <a:buNone/>
            </a:pPr>
            <a:r>
              <a:rPr lang="es-ES" sz="2400" dirty="0">
                <a:latin typeface="Arial" panose="020B0604020202020204" pitchFamily="34" charset="0"/>
                <a:cs typeface="Arial" panose="020B0604020202020204" pitchFamily="34" charset="0"/>
              </a:rPr>
              <a:t>A modo de nuestro caso de estudio,</a:t>
            </a:r>
          </a:p>
          <a:p>
            <a:pPr marL="0" indent="0">
              <a:buNone/>
            </a:pPr>
            <a:r>
              <a:rPr lang="es-ES" sz="2400" dirty="0">
                <a:latin typeface="Arial" panose="020B0604020202020204" pitchFamily="34" charset="0"/>
                <a:cs typeface="Arial" panose="020B0604020202020204" pitchFamily="34" charset="0"/>
              </a:rPr>
              <a:t>describimos:</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Actuadores musculares tanto artificiales como basados en actina-miosina</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Metodologías de control que explotan los principios del movimiento biológico</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Arquitecturas de dispositivos que se asemejan   al diseño esquelético del cuerpo.</a:t>
            </a:r>
            <a:endParaRPr lang="en-US" sz="2400" dirty="0">
              <a:latin typeface="Arial" panose="020B0604020202020204" pitchFamily="34" charset="0"/>
              <a:cs typeface="Arial" panose="020B0604020202020204" pitchFamily="34" charset="0"/>
            </a:endParaRPr>
          </a:p>
        </p:txBody>
      </p:sp>
      <p:pic>
        <p:nvPicPr>
          <p:cNvPr id="2050" name="Picture 2" descr="Image result for Actuadores musculares">
            <a:extLst>
              <a:ext uri="{FF2B5EF4-FFF2-40B4-BE49-F238E27FC236}">
                <a16:creationId xmlns:a16="http://schemas.microsoft.com/office/drawing/2014/main" id="{6A69804D-555D-422C-A12C-695537115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4671" y="5144649"/>
            <a:ext cx="3200400" cy="15489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omecanica">
            <a:extLst>
              <a:ext uri="{FF2B5EF4-FFF2-40B4-BE49-F238E27FC236}">
                <a16:creationId xmlns:a16="http://schemas.microsoft.com/office/drawing/2014/main" id="{1810ED7B-0628-4CAC-92E7-7D9D81BC5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54"/>
          <a:stretch/>
        </p:blipFill>
        <p:spPr bwMode="auto">
          <a:xfrm>
            <a:off x="8424671" y="3027774"/>
            <a:ext cx="3200400" cy="19978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608D5F25-F639-42D4-B00B-CE1464501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671" y="164450"/>
            <a:ext cx="3200400" cy="274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964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250"/>
                                        <p:tgtEl>
                                          <p:spTgt spid="3">
                                            <p:txEl>
                                              <p:pRg st="0" end="0"/>
                                            </p:txEl>
                                          </p:spTgt>
                                        </p:tgtEl>
                                      </p:cBhvr>
                                    </p:animEffect>
                                  </p:childTnLst>
                                </p:cTn>
                              </p:par>
                            </p:childTnLst>
                          </p:cTn>
                        </p:par>
                        <p:par>
                          <p:cTn id="8" fill="hold">
                            <p:stCondLst>
                              <p:cond delay="1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250"/>
                                        <p:tgtEl>
                                          <p:spTgt spid="3">
                                            <p:txEl>
                                              <p:pRg st="1" end="1"/>
                                            </p:txEl>
                                          </p:spTgt>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250"/>
                                        <p:tgtEl>
                                          <p:spTgt spid="3">
                                            <p:txEl>
                                              <p:pRg st="2" end="2"/>
                                            </p:txEl>
                                          </p:spTgt>
                                        </p:tgtEl>
                                      </p:cBhvr>
                                    </p:animEffect>
                                  </p:childTnLst>
                                </p:cTn>
                              </p:par>
                            </p:childTnLst>
                          </p:cTn>
                        </p:par>
                        <p:par>
                          <p:cTn id="16" fill="hold">
                            <p:stCondLst>
                              <p:cond delay="3750"/>
                            </p:stCondLst>
                            <p:childTnLst>
                              <p:par>
                                <p:cTn id="17" presetID="2" presetClass="entr" presetSubtype="6"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 calcmode="lin" valueType="num">
                                      <p:cBhvr additive="base">
                                        <p:cTn id="19" dur="500" fill="hold"/>
                                        <p:tgtEl>
                                          <p:spTgt spid="2054"/>
                                        </p:tgtEl>
                                        <p:attrNameLst>
                                          <p:attrName>ppt_x</p:attrName>
                                        </p:attrNameLst>
                                      </p:cBhvr>
                                      <p:tavLst>
                                        <p:tav tm="0">
                                          <p:val>
                                            <p:strVal val="1+#ppt_w/2"/>
                                          </p:val>
                                        </p:tav>
                                        <p:tav tm="100000">
                                          <p:val>
                                            <p:strVal val="#ppt_x"/>
                                          </p:val>
                                        </p:tav>
                                      </p:tavLst>
                                    </p:anim>
                                    <p:anim calcmode="lin" valueType="num">
                                      <p:cBhvr additive="base">
                                        <p:cTn id="20"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1250"/>
                                        <p:tgtEl>
                                          <p:spTgt spid="3">
                                            <p:txEl>
                                              <p:pRg st="3" end="3"/>
                                            </p:txEl>
                                          </p:spTgt>
                                        </p:tgtEl>
                                      </p:cBhvr>
                                    </p:animEffect>
                                  </p:childTnLst>
                                </p:cTn>
                              </p:par>
                            </p:childTnLst>
                          </p:cTn>
                        </p:par>
                        <p:par>
                          <p:cTn id="26" fill="hold">
                            <p:stCondLst>
                              <p:cond delay="1250"/>
                            </p:stCondLst>
                            <p:childTnLst>
                              <p:par>
                                <p:cTn id="27" presetID="2" presetClass="entr" presetSubtype="6"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additive="base">
                                        <p:cTn id="29" dur="500" fill="hold"/>
                                        <p:tgtEl>
                                          <p:spTgt spid="2052"/>
                                        </p:tgtEl>
                                        <p:attrNameLst>
                                          <p:attrName>ppt_x</p:attrName>
                                        </p:attrNameLst>
                                      </p:cBhvr>
                                      <p:tavLst>
                                        <p:tav tm="0">
                                          <p:val>
                                            <p:strVal val="1+#ppt_w/2"/>
                                          </p:val>
                                        </p:tav>
                                        <p:tav tm="100000">
                                          <p:val>
                                            <p:strVal val="#ppt_x"/>
                                          </p:val>
                                        </p:tav>
                                      </p:tavLst>
                                    </p:anim>
                                    <p:anim calcmode="lin" valueType="num">
                                      <p:cBhvr additive="base">
                                        <p:cTn id="3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left)">
                                      <p:cBhvr>
                                        <p:cTn id="35" dur="1250"/>
                                        <p:tgtEl>
                                          <p:spTgt spid="3">
                                            <p:txEl>
                                              <p:pRg st="4" end="4"/>
                                            </p:txEl>
                                          </p:spTgt>
                                        </p:tgtEl>
                                      </p:cBhvr>
                                    </p:animEffect>
                                  </p:childTnLst>
                                </p:cTn>
                              </p:par>
                            </p:childTnLst>
                          </p:cTn>
                        </p:par>
                        <p:par>
                          <p:cTn id="36" fill="hold">
                            <p:stCondLst>
                              <p:cond delay="1250"/>
                            </p:stCondLst>
                            <p:childTnLst>
                              <p:par>
                                <p:cTn id="37" presetID="2" presetClass="entr" presetSubtype="6" fill="hold" nodeType="afterEffect">
                                  <p:stCondLst>
                                    <p:cond delay="0"/>
                                  </p:stCondLst>
                                  <p:childTnLst>
                                    <p:set>
                                      <p:cBhvr>
                                        <p:cTn id="38" dur="1" fill="hold">
                                          <p:stCondLst>
                                            <p:cond delay="0"/>
                                          </p:stCondLst>
                                        </p:cTn>
                                        <p:tgtEl>
                                          <p:spTgt spid="2050"/>
                                        </p:tgtEl>
                                        <p:attrNameLst>
                                          <p:attrName>style.visibility</p:attrName>
                                        </p:attrNameLst>
                                      </p:cBhvr>
                                      <p:to>
                                        <p:strVal val="visible"/>
                                      </p:to>
                                    </p:set>
                                    <p:anim calcmode="lin" valueType="num">
                                      <p:cBhvr additive="base">
                                        <p:cTn id="39" dur="500" fill="hold"/>
                                        <p:tgtEl>
                                          <p:spTgt spid="2050"/>
                                        </p:tgtEl>
                                        <p:attrNameLst>
                                          <p:attrName>ppt_x</p:attrName>
                                        </p:attrNameLst>
                                      </p:cBhvr>
                                      <p:tavLst>
                                        <p:tav tm="0">
                                          <p:val>
                                            <p:strVal val="1+#ppt_w/2"/>
                                          </p:val>
                                        </p:tav>
                                        <p:tav tm="100000">
                                          <p:val>
                                            <p:strVal val="#ppt_x"/>
                                          </p:val>
                                        </p:tav>
                                      </p:tavLst>
                                    </p:anim>
                                    <p:anim calcmode="lin" valueType="num">
                                      <p:cBhvr additive="base">
                                        <p:cTn id="4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1D3E3-35E1-4495-B4DC-5E251EE50C48}"/>
              </a:ext>
            </a:extLst>
          </p:cNvPr>
          <p:cNvSpPr>
            <a:spLocks noGrp="1"/>
          </p:cNvSpPr>
          <p:nvPr>
            <p:ph idx="1"/>
          </p:nvPr>
        </p:nvSpPr>
        <p:spPr>
          <a:xfrm>
            <a:off x="967507" y="0"/>
            <a:ext cx="6382159" cy="3341077"/>
          </a:xfrm>
        </p:spPr>
        <p:txBody>
          <a:bodyPr>
            <a:noAutofit/>
          </a:bodyPr>
          <a:lstStyle/>
          <a:p>
            <a:r>
              <a:rPr lang="es-ES" sz="2400" dirty="0">
                <a:latin typeface="Arial" panose="020B0604020202020204" pitchFamily="34" charset="0"/>
                <a:cs typeface="Arial" panose="020B0604020202020204" pitchFamily="34" charset="0"/>
              </a:rPr>
              <a:t>Nuevos horizontes tecnológicos emergentes: </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Neurológicamente comunicar un sentido de contacto al usuario.</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Evaluar la intención del humano para que los apéndices artificiales puedan responder deseos de movimiento.</a:t>
            </a:r>
          </a:p>
          <a:p>
            <a:pPr>
              <a:buFont typeface="Arial" panose="020B0604020202020204" pitchFamily="34" charset="0"/>
              <a:buChar char="•"/>
            </a:pPr>
            <a:r>
              <a:rPr lang="es-ES" sz="2400" dirty="0">
                <a:latin typeface="Arial" panose="020B0604020202020204" pitchFamily="34" charset="0"/>
                <a:cs typeface="Arial" panose="020B0604020202020204" pitchFamily="34" charset="0"/>
              </a:rPr>
              <a:t> Comunicar el estado del apéndice artificial  al humano como una señal aferente.</a:t>
            </a:r>
          </a:p>
          <a:p>
            <a:pPr marL="0" indent="0">
              <a:buNone/>
            </a:pPr>
            <a:endParaRPr lang="es-ES" sz="24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62162E4F-FFA7-4890-965D-EFA41786E4BA}"/>
              </a:ext>
            </a:extLst>
          </p:cNvPr>
          <p:cNvSpPr txBox="1">
            <a:spLocks/>
          </p:cNvSpPr>
          <p:nvPr/>
        </p:nvSpPr>
        <p:spPr>
          <a:xfrm>
            <a:off x="5649780" y="3715209"/>
            <a:ext cx="6196477" cy="2913797"/>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None/>
              <a:tabLst/>
              <a:defRPr/>
            </a:pPr>
            <a:r>
              <a:rPr kumimoji="0" lang="es-E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El apéndice responderá a la intención </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del usuario, comunicará la información exteroceptiva</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y propioceptiva al ser humano, permitiendo</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que una persona que ha sufrido</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amputación de pierna camine por</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playa de arena mientras siente</a:t>
            </a:r>
          </a:p>
          <a:p>
            <a:pPr marL="91440" marR="0" lvl="0" indent="-91440" algn="l" defTabSz="914400" rtl="0" eaLnBrk="1" fontAlgn="auto" latinLnBrk="0" hangingPunct="1">
              <a:lnSpc>
                <a:spcPct val="8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 arena contra sus pies </a:t>
            </a:r>
            <a:r>
              <a:rPr kumimoji="0" lang="es-ES" sz="24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cyborg</a:t>
            </a: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a:t>
            </a:r>
            <a:endParaRPr kumimoji="0" lang="en-U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pic>
        <p:nvPicPr>
          <p:cNvPr id="1026" name="Picture 2" descr="Image result for walking beach">
            <a:extLst>
              <a:ext uri="{FF2B5EF4-FFF2-40B4-BE49-F238E27FC236}">
                <a16:creationId xmlns:a16="http://schemas.microsoft.com/office/drawing/2014/main" id="{910B2DFA-652C-4415-8DBA-3F568C0892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81" y="3885807"/>
            <a:ext cx="4121149" cy="27431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nse of touch prosthetic">
            <a:extLst>
              <a:ext uri="{FF2B5EF4-FFF2-40B4-BE49-F238E27FC236}">
                <a16:creationId xmlns:a16="http://schemas.microsoft.com/office/drawing/2014/main" id="{C78C2436-3062-4435-B69A-A85F89445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834" y="1263162"/>
            <a:ext cx="36576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8686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ircle(out)">
                                      <p:cBhvr>
                                        <p:cTn id="7" dur="1000"/>
                                        <p:tgtEl>
                                          <p:spTgt spid="1028"/>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amond(in)">
                                      <p:cBhvr>
                                        <p:cTn id="10" dur="1000"/>
                                        <p:tgtEl>
                                          <p:spTgt spid="3">
                                            <p:txEl>
                                              <p:pRg st="0" end="0"/>
                                            </p:txEl>
                                          </p:spTgt>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diamond(in)">
                                      <p:cBhvr>
                                        <p:cTn id="13" dur="1000"/>
                                        <p:tgtEl>
                                          <p:spTgt spid="3">
                                            <p:txEl>
                                              <p:pRg st="1" end="1"/>
                                            </p:txEl>
                                          </p:spTgt>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amond(in)">
                                      <p:cBhvr>
                                        <p:cTn id="16" dur="1000"/>
                                        <p:tgtEl>
                                          <p:spTgt spid="3">
                                            <p:txEl>
                                              <p:pRg st="2" end="2"/>
                                            </p:txEl>
                                          </p:spTgt>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amond(in)">
                                      <p:cBhvr>
                                        <p:cTn id="19" dur="10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randombar(horizontal)">
                                      <p:cBhvr>
                                        <p:cTn id="24" dur="500"/>
                                        <p:tgtEl>
                                          <p:spTgt spid="102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left)">
                                      <p:cBhvr>
                                        <p:cTn id="28" dur="2000"/>
                                        <p:tgtEl>
                                          <p:spTgt spid="4">
                                            <p:txEl>
                                              <p:pRg st="0" end="0"/>
                                            </p:txEl>
                                          </p:spTgt>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4">
                                            <p:txEl>
                                              <p:pRg st="1" end="1"/>
                                            </p:txEl>
                                          </p:spTgt>
                                        </p:tgtEl>
                                        <p:attrNameLst>
                                          <p:attrName>style.visibility</p:attrName>
                                        </p:attrNameLst>
                                      </p:cBhvr>
                                      <p:to>
                                        <p:strVal val="visible"/>
                                      </p:to>
                                    </p:set>
                                    <p:animEffect transition="in" filter="wipe(left)">
                                      <p:cBhvr>
                                        <p:cTn id="32" dur="2000"/>
                                        <p:tgtEl>
                                          <p:spTgt spid="4">
                                            <p:txEl>
                                              <p:pRg st="1" end="1"/>
                                            </p:txEl>
                                          </p:spTgt>
                                        </p:tgtEl>
                                      </p:cBhvr>
                                    </p:animEffect>
                                  </p:childTnLst>
                                </p:cTn>
                              </p:par>
                            </p:childTnLst>
                          </p:cTn>
                        </p:par>
                        <p:par>
                          <p:cTn id="33" fill="hold">
                            <p:stCondLst>
                              <p:cond delay="4500"/>
                            </p:stCondLst>
                            <p:childTnLst>
                              <p:par>
                                <p:cTn id="34" presetID="22" presetClass="entr" presetSubtype="8" fill="hold" grpId="0" nodeType="after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2000"/>
                                        <p:tgtEl>
                                          <p:spTgt spid="4">
                                            <p:txEl>
                                              <p:pRg st="2" end="2"/>
                                            </p:txEl>
                                          </p:spTgt>
                                        </p:tgtEl>
                                      </p:cBhvr>
                                    </p:animEffect>
                                  </p:childTnLst>
                                </p:cTn>
                              </p:par>
                            </p:childTnLst>
                          </p:cTn>
                        </p:par>
                        <p:par>
                          <p:cTn id="37" fill="hold">
                            <p:stCondLst>
                              <p:cond delay="6500"/>
                            </p:stCondLst>
                            <p:childTnLst>
                              <p:par>
                                <p:cTn id="38" presetID="22" presetClass="entr" presetSubtype="8" fill="hold" grpId="0"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2000"/>
                                        <p:tgtEl>
                                          <p:spTgt spid="4">
                                            <p:txEl>
                                              <p:pRg st="3" end="3"/>
                                            </p:txEl>
                                          </p:spTgt>
                                        </p:tgtEl>
                                      </p:cBhvr>
                                    </p:animEffect>
                                  </p:childTnLst>
                                </p:cTn>
                              </p:par>
                            </p:childTnLst>
                          </p:cTn>
                        </p:par>
                        <p:par>
                          <p:cTn id="41" fill="hold">
                            <p:stCondLst>
                              <p:cond delay="8500"/>
                            </p:stCondLst>
                            <p:childTnLst>
                              <p:par>
                                <p:cTn id="42" presetID="22" presetClass="entr" presetSubtype="8" fill="hold" grpId="0" nodeType="after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wipe(left)">
                                      <p:cBhvr>
                                        <p:cTn id="44" dur="2000"/>
                                        <p:tgtEl>
                                          <p:spTgt spid="4">
                                            <p:txEl>
                                              <p:pRg st="4" end="4"/>
                                            </p:txEl>
                                          </p:spTgt>
                                        </p:tgtEl>
                                      </p:cBhvr>
                                    </p:animEffect>
                                  </p:childTnLst>
                                </p:cTn>
                              </p:par>
                            </p:childTnLst>
                          </p:cTn>
                        </p:par>
                        <p:par>
                          <p:cTn id="45" fill="hold">
                            <p:stCondLst>
                              <p:cond delay="10500"/>
                            </p:stCondLst>
                            <p:childTnLst>
                              <p:par>
                                <p:cTn id="46" presetID="22" presetClass="entr" presetSubtype="8" fill="hold" grpId="0" nodeType="after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wipe(left)">
                                      <p:cBhvr>
                                        <p:cTn id="48" dur="2000"/>
                                        <p:tgtEl>
                                          <p:spTgt spid="4">
                                            <p:txEl>
                                              <p:pRg st="5" end="5"/>
                                            </p:txEl>
                                          </p:spTgt>
                                        </p:tgtEl>
                                      </p:cBhvr>
                                    </p:animEffect>
                                  </p:childTnLst>
                                </p:cTn>
                              </p:par>
                            </p:childTnLst>
                          </p:cTn>
                        </p:par>
                        <p:par>
                          <p:cTn id="49" fill="hold">
                            <p:stCondLst>
                              <p:cond delay="12500"/>
                            </p:stCondLst>
                            <p:childTnLst>
                              <p:par>
                                <p:cTn id="50" presetID="22" presetClass="entr" presetSubtype="8" fill="hold" grpId="0" nodeType="after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wipe(left)">
                                      <p:cBhvr>
                                        <p:cTn id="52"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10151-CA85-1343-A693-2904F2EC03CF}"/>
              </a:ext>
            </a:extLst>
          </p:cNvPr>
          <p:cNvSpPr>
            <a:spLocks noGrp="1"/>
          </p:cNvSpPr>
          <p:nvPr>
            <p:ph type="title"/>
          </p:nvPr>
        </p:nvSpPr>
        <p:spPr/>
        <p:txBody>
          <a:bodyPr>
            <a:normAutofit/>
          </a:bodyPr>
          <a:lstStyle/>
          <a:p>
            <a:r>
              <a:rPr lang="es-MX" sz="3600" dirty="0">
                <a:solidFill>
                  <a:schemeClr val="accent4"/>
                </a:solidFill>
                <a:latin typeface="Arial" panose="020B0604020202020204" pitchFamily="34" charset="0"/>
                <a:cs typeface="Arial" panose="020B0604020202020204" pitchFamily="34" charset="0"/>
              </a:rPr>
              <a:t>iNVERSIONES Y COSTOS</a:t>
            </a:r>
          </a:p>
        </p:txBody>
      </p:sp>
      <p:sp>
        <p:nvSpPr>
          <p:cNvPr id="3" name="Marcador de contenido 2">
            <a:extLst>
              <a:ext uri="{FF2B5EF4-FFF2-40B4-BE49-F238E27FC236}">
                <a16:creationId xmlns:a16="http://schemas.microsoft.com/office/drawing/2014/main" id="{2C333A34-9378-694F-9F56-D9160540CB7E}"/>
              </a:ext>
            </a:extLst>
          </p:cNvPr>
          <p:cNvSpPr>
            <a:spLocks noGrp="1"/>
          </p:cNvSpPr>
          <p:nvPr>
            <p:ph idx="1"/>
          </p:nvPr>
        </p:nvSpPr>
        <p:spPr>
          <a:xfrm>
            <a:off x="530056" y="2084832"/>
            <a:ext cx="9720073" cy="4023360"/>
          </a:xfrm>
        </p:spPr>
        <p:txBody>
          <a:bodyPr vert="horz">
            <a:normAutofit/>
          </a:bodyPr>
          <a:lstStyle/>
          <a:p>
            <a:pPr marL="0" indent="0">
              <a:lnSpc>
                <a:spcPct val="100000"/>
              </a:lnSpc>
              <a:buNone/>
            </a:pPr>
            <a:r>
              <a:rPr lang="es-ES_tradnl" sz="2400" dirty="0">
                <a:latin typeface="Arial" panose="020B0604020202020204" pitchFamily="34" charset="0"/>
                <a:cs typeface="Arial" panose="020B0604020202020204" pitchFamily="34" charset="0"/>
              </a:rPr>
              <a:t>La pérdida de función en una extremidad o </a:t>
            </a:r>
          </a:p>
          <a:p>
            <a:pPr marL="0" indent="0">
              <a:lnSpc>
                <a:spcPct val="100000"/>
              </a:lnSpc>
              <a:buNone/>
            </a:pPr>
            <a:r>
              <a:rPr lang="es-ES_tradnl" sz="2400" dirty="0">
                <a:latin typeface="Arial" panose="020B0604020202020204" pitchFamily="34" charset="0"/>
                <a:cs typeface="Arial" panose="020B0604020202020204" pitchFamily="34" charset="0"/>
              </a:rPr>
              <a:t>la amputación de la misma pueden ejercer </a:t>
            </a:r>
          </a:p>
          <a:p>
            <a:pPr marL="0" indent="0">
              <a:lnSpc>
                <a:spcPct val="100000"/>
              </a:lnSpc>
              <a:buNone/>
            </a:pPr>
            <a:r>
              <a:rPr lang="es-ES_tradnl" sz="2400" dirty="0">
                <a:latin typeface="Arial" panose="020B0604020202020204" pitchFamily="34" charset="0"/>
                <a:cs typeface="Arial" panose="020B0604020202020204" pitchFamily="34" charset="0"/>
              </a:rPr>
              <a:t>un efecto desmesuradamente negativo en la calidad de vida. </a:t>
            </a:r>
          </a:p>
          <a:p>
            <a:pPr marL="0" indent="0">
              <a:lnSpc>
                <a:spcPct val="100000"/>
              </a:lnSpc>
              <a:buNone/>
            </a:pPr>
            <a:r>
              <a:rPr lang="es-ES_tradnl" sz="2400" dirty="0">
                <a:latin typeface="Arial" panose="020B0604020202020204" pitchFamily="34" charset="0"/>
                <a:cs typeface="Arial" panose="020B0604020202020204" pitchFamily="34" charset="0"/>
              </a:rPr>
              <a:t>Por suerte, en la época moderna la calidad de vida </a:t>
            </a:r>
          </a:p>
          <a:p>
            <a:pPr marL="0" indent="0">
              <a:lnSpc>
                <a:spcPct val="100000"/>
              </a:lnSpc>
              <a:buNone/>
            </a:pPr>
            <a:r>
              <a:rPr lang="es-ES_tradnl" sz="2400" dirty="0">
                <a:latin typeface="Arial" panose="020B0604020202020204" pitchFamily="34" charset="0"/>
                <a:cs typeface="Arial" panose="020B0604020202020204" pitchFamily="34" charset="0"/>
              </a:rPr>
              <a:t>no tiene por qué resentirse tras estas lesiones</a:t>
            </a:r>
          </a:p>
          <a:p>
            <a:pPr marL="0" indent="0">
              <a:lnSpc>
                <a:spcPct val="100000"/>
              </a:lnSpc>
              <a:buNone/>
            </a:pPr>
            <a:r>
              <a:rPr lang="es-ES_tradnl" sz="2400" dirty="0">
                <a:latin typeface="Arial" panose="020B0604020202020204" pitchFamily="34" charset="0"/>
                <a:cs typeface="Arial" panose="020B0604020202020204" pitchFamily="34" charset="0"/>
              </a:rPr>
              <a:t>gracias a múltiples progresos tecnológicos y modernos.</a:t>
            </a:r>
          </a:p>
        </p:txBody>
      </p:sp>
      <p:pic>
        <p:nvPicPr>
          <p:cNvPr id="4" name="Imagen 3">
            <a:extLst>
              <a:ext uri="{FF2B5EF4-FFF2-40B4-BE49-F238E27FC236}">
                <a16:creationId xmlns:a16="http://schemas.microsoft.com/office/drawing/2014/main" id="{B4DAA428-9CCF-A249-804F-DEDAD6A0AB5D}"/>
              </a:ext>
            </a:extLst>
          </p:cNvPr>
          <p:cNvPicPr>
            <a:picLocks noChangeAspect="1"/>
          </p:cNvPicPr>
          <p:nvPr/>
        </p:nvPicPr>
        <p:blipFill>
          <a:blip r:embed="rId2"/>
          <a:stretch>
            <a:fillRect/>
          </a:stretch>
        </p:blipFill>
        <p:spPr>
          <a:xfrm>
            <a:off x="8347588" y="3952949"/>
            <a:ext cx="3314356" cy="2484428"/>
          </a:xfrm>
          <a:prstGeom prst="rect">
            <a:avLst/>
          </a:prstGeom>
        </p:spPr>
      </p:pic>
    </p:spTree>
    <p:extLst>
      <p:ext uri="{BB962C8B-B14F-4D97-AF65-F5344CB8AC3E}">
        <p14:creationId xmlns:p14="http://schemas.microsoft.com/office/powerpoint/2010/main" val="2220063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EDE9E23C-795F-BD43-B61F-ABD749C91ACF}"/>
              </a:ext>
            </a:extLst>
          </p:cNvPr>
          <p:cNvSpPr txBox="1">
            <a:spLocks/>
          </p:cNvSpPr>
          <p:nvPr/>
        </p:nvSpPr>
        <p:spPr>
          <a:xfrm>
            <a:off x="515308" y="1147066"/>
            <a:ext cx="9720073" cy="4023360"/>
          </a:xfrm>
          <a:prstGeom prst="rect">
            <a:avLst/>
          </a:prstGeom>
        </p:spPr>
        <p:txBody>
          <a:bodyPr vert="horz">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buFont typeface="Tw Cen MT" panose="020B0602020104020603" pitchFamily="34" charset="0"/>
              <a:buNone/>
            </a:pPr>
            <a:r>
              <a:rPr lang="es-ES_tradnl" sz="2400" dirty="0">
                <a:latin typeface="Arial" panose="020B0604020202020204" pitchFamily="34" charset="0"/>
                <a:cs typeface="Arial" panose="020B0604020202020204" pitchFamily="34" charset="0"/>
              </a:rPr>
              <a:t>Muchas empresas se han interesado</a:t>
            </a:r>
          </a:p>
          <a:p>
            <a:pPr marL="0" indent="0">
              <a:lnSpc>
                <a:spcPct val="100000"/>
              </a:lnSpc>
              <a:buFont typeface="Tw Cen MT" panose="020B0602020104020603" pitchFamily="34" charset="0"/>
              <a:buNone/>
            </a:pPr>
            <a:r>
              <a:rPr lang="es-ES_tradnl" sz="2400" dirty="0">
                <a:latin typeface="Arial" panose="020B0604020202020204" pitchFamily="34" charset="0"/>
                <a:cs typeface="Arial" panose="020B0604020202020204" pitchFamily="34" charset="0"/>
              </a:rPr>
              <a:t>en ayudar a esas personas con discapacidad </a:t>
            </a:r>
          </a:p>
          <a:p>
            <a:pPr marL="0" indent="0">
              <a:lnSpc>
                <a:spcPct val="100000"/>
              </a:lnSpc>
              <a:buFont typeface="Tw Cen MT" panose="020B0602020104020603" pitchFamily="34" charset="0"/>
              <a:buNone/>
            </a:pPr>
            <a:r>
              <a:rPr lang="es-ES_tradnl" sz="2400" dirty="0">
                <a:latin typeface="Arial" panose="020B0604020202020204" pitchFamily="34" charset="0"/>
                <a:cs typeface="Arial" panose="020B0604020202020204" pitchFamily="34" charset="0"/>
              </a:rPr>
              <a:t>creando prótesis robóticas.</a:t>
            </a:r>
          </a:p>
          <a:p>
            <a:pPr marL="0" indent="0">
              <a:lnSpc>
                <a:spcPct val="100000"/>
              </a:lnSpc>
              <a:buFont typeface="Tw Cen MT" panose="020B0602020104020603" pitchFamily="34" charset="0"/>
              <a:buNone/>
            </a:pPr>
            <a:endParaRPr lang="es-ES_tradnl" sz="2400" dirty="0">
              <a:latin typeface="Arial" panose="020B0604020202020204" pitchFamily="34" charset="0"/>
              <a:cs typeface="Arial" panose="020B0604020202020204" pitchFamily="34" charset="0"/>
            </a:endParaRPr>
          </a:p>
          <a:p>
            <a:pPr>
              <a:lnSpc>
                <a:spcPct val="100000"/>
              </a:lnSpc>
              <a:buFont typeface="Wingdings" pitchFamily="2" charset="2"/>
              <a:buChar char="Ø"/>
            </a:pPr>
            <a:r>
              <a:rPr lang="es-ES_tradnl" sz="2400" dirty="0">
                <a:latin typeface="Arial" panose="020B0604020202020204" pitchFamily="34" charset="0"/>
                <a:cs typeface="Arial" panose="020B0604020202020204" pitchFamily="34" charset="0"/>
              </a:rPr>
              <a:t>La compañía </a:t>
            </a:r>
            <a:r>
              <a:rPr lang="es-ES_tradnl" sz="2400" dirty="0" err="1">
                <a:latin typeface="Arial" panose="020B0604020202020204" pitchFamily="34" charset="0"/>
                <a:cs typeface="Arial" panose="020B0604020202020204" pitchFamily="34" charset="0"/>
              </a:rPr>
              <a:t>exiii</a:t>
            </a:r>
            <a:r>
              <a:rPr lang="es-MX" sz="2400" dirty="0">
                <a:latin typeface="Arial" panose="020B0604020202020204" pitchFamily="34" charset="0"/>
                <a:cs typeface="Arial" panose="020B0604020202020204" pitchFamily="34" charset="0"/>
              </a:rPr>
              <a:t> es un ejemplo de ellas</a:t>
            </a:r>
          </a:p>
          <a:p>
            <a:pPr marL="0" indent="0">
              <a:lnSpc>
                <a:spcPct val="100000"/>
              </a:lnSpc>
              <a:buNone/>
            </a:pPr>
            <a:r>
              <a:rPr lang="es-ES_tradnl" sz="2400" dirty="0">
                <a:latin typeface="Arial" panose="020B0604020202020204" pitchFamily="34" charset="0"/>
                <a:cs typeface="Arial" panose="020B0604020202020204" pitchFamily="34" charset="0"/>
              </a:rPr>
              <a:t>diseñó un prototipo de brazo eléctrico </a:t>
            </a:r>
          </a:p>
          <a:p>
            <a:pPr marL="0" indent="0">
              <a:lnSpc>
                <a:spcPct val="100000"/>
              </a:lnSpc>
              <a:buNone/>
            </a:pPr>
            <a:r>
              <a:rPr lang="es-ES_tradnl" sz="2400" dirty="0">
                <a:latin typeface="Arial" panose="020B0604020202020204" pitchFamily="34" charset="0"/>
                <a:cs typeface="Arial" panose="020B0604020202020204" pitchFamily="34" charset="0"/>
              </a:rPr>
              <a:t>cuyo precio estarían entre los 12.516 dólares. </a:t>
            </a:r>
          </a:p>
        </p:txBody>
      </p:sp>
      <p:pic>
        <p:nvPicPr>
          <p:cNvPr id="3" name="Imagen 2">
            <a:extLst>
              <a:ext uri="{FF2B5EF4-FFF2-40B4-BE49-F238E27FC236}">
                <a16:creationId xmlns:a16="http://schemas.microsoft.com/office/drawing/2014/main" id="{744706E5-030B-D648-9810-74EE7AA56B15}"/>
              </a:ext>
            </a:extLst>
          </p:cNvPr>
          <p:cNvPicPr>
            <a:picLocks noChangeAspect="1"/>
          </p:cNvPicPr>
          <p:nvPr/>
        </p:nvPicPr>
        <p:blipFill>
          <a:blip r:embed="rId2"/>
          <a:stretch>
            <a:fillRect/>
          </a:stretch>
        </p:blipFill>
        <p:spPr>
          <a:xfrm>
            <a:off x="7146037" y="2078294"/>
            <a:ext cx="3810000" cy="1905000"/>
          </a:xfrm>
          <a:prstGeom prst="rect">
            <a:avLst/>
          </a:prstGeom>
        </p:spPr>
      </p:pic>
      <p:pic>
        <p:nvPicPr>
          <p:cNvPr id="4" name="Imagen 3">
            <a:extLst>
              <a:ext uri="{FF2B5EF4-FFF2-40B4-BE49-F238E27FC236}">
                <a16:creationId xmlns:a16="http://schemas.microsoft.com/office/drawing/2014/main" id="{8B74A8E1-F09C-8C4B-B956-373D4E787010}"/>
              </a:ext>
            </a:extLst>
          </p:cNvPr>
          <p:cNvPicPr>
            <a:picLocks noChangeAspect="1"/>
          </p:cNvPicPr>
          <p:nvPr/>
        </p:nvPicPr>
        <p:blipFill>
          <a:blip r:embed="rId3"/>
          <a:stretch>
            <a:fillRect/>
          </a:stretch>
        </p:blipFill>
        <p:spPr>
          <a:xfrm>
            <a:off x="6784258" y="3699254"/>
            <a:ext cx="4892434" cy="2774813"/>
          </a:xfrm>
          <a:prstGeom prst="rect">
            <a:avLst/>
          </a:prstGeom>
        </p:spPr>
      </p:pic>
    </p:spTree>
    <p:extLst>
      <p:ext uri="{BB962C8B-B14F-4D97-AF65-F5344CB8AC3E}">
        <p14:creationId xmlns:p14="http://schemas.microsoft.com/office/powerpoint/2010/main" val="152048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8CBE381A-8211-374F-A25F-B67631311837}"/>
              </a:ext>
            </a:extLst>
          </p:cNvPr>
          <p:cNvSpPr txBox="1">
            <a:spLocks/>
          </p:cNvSpPr>
          <p:nvPr/>
        </p:nvSpPr>
        <p:spPr>
          <a:xfrm>
            <a:off x="515308" y="1147066"/>
            <a:ext cx="9720073" cy="4023360"/>
          </a:xfrm>
          <a:prstGeom prst="rect">
            <a:avLst/>
          </a:prstGeom>
        </p:spPr>
        <p:txBody>
          <a:bodyPr vert="horz">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00000"/>
              </a:lnSpc>
              <a:buNone/>
            </a:pPr>
            <a:r>
              <a:rPr lang="es-ES_tradnl" sz="2400" dirty="0">
                <a:latin typeface="Arial" panose="020B0604020202020204" pitchFamily="34" charset="0"/>
                <a:cs typeface="Arial" panose="020B0604020202020204" pitchFamily="34" charset="0"/>
              </a:rPr>
              <a:t>Para lograrlo, la empresa construyó una prótesis </a:t>
            </a:r>
          </a:p>
          <a:p>
            <a:pPr marL="0" indent="0">
              <a:lnSpc>
                <a:spcPct val="100000"/>
              </a:lnSpc>
              <a:buNone/>
            </a:pPr>
            <a:r>
              <a:rPr lang="es-ES_tradnl" sz="2400" dirty="0">
                <a:latin typeface="Arial" panose="020B0604020202020204" pitchFamily="34" charset="0"/>
                <a:cs typeface="Arial" panose="020B0604020202020204" pitchFamily="34" charset="0"/>
              </a:rPr>
              <a:t>simple que permite agarrar objetos con facilidad,</a:t>
            </a:r>
          </a:p>
          <a:p>
            <a:pPr marL="0" indent="0">
              <a:lnSpc>
                <a:spcPct val="100000"/>
              </a:lnSpc>
              <a:buNone/>
            </a:pPr>
            <a:r>
              <a:rPr lang="es-ES_tradnl" sz="2400" dirty="0">
                <a:latin typeface="Arial" panose="020B0604020202020204" pitchFamily="34" charset="0"/>
                <a:cs typeface="Arial" panose="020B0604020202020204" pitchFamily="34" charset="0"/>
              </a:rPr>
              <a:t>además d</a:t>
            </a:r>
            <a:r>
              <a:rPr lang="es-MX" sz="2400" dirty="0">
                <a:latin typeface="Arial" panose="020B0604020202020204" pitchFamily="34" charset="0"/>
                <a:cs typeface="Arial" panose="020B0604020202020204" pitchFamily="34" charset="0"/>
              </a:rPr>
              <a:t>el uso de impresión 3D para su</a:t>
            </a:r>
          </a:p>
          <a:p>
            <a:pPr marL="0" indent="0">
              <a:lnSpc>
                <a:spcPct val="100000"/>
              </a:lnSpc>
              <a:buNone/>
            </a:pPr>
            <a:r>
              <a:rPr lang="es-MX" sz="2400" dirty="0">
                <a:latin typeface="Arial" panose="020B0604020202020204" pitchFamily="34" charset="0"/>
                <a:cs typeface="Arial" panose="020B0604020202020204" pitchFamily="34" charset="0"/>
              </a:rPr>
              <a:t>fabricacion que aparte disminuye el</a:t>
            </a:r>
          </a:p>
          <a:p>
            <a:pPr marL="0" indent="0">
              <a:lnSpc>
                <a:spcPct val="100000"/>
              </a:lnSpc>
              <a:buNone/>
            </a:pPr>
            <a:r>
              <a:rPr lang="es-MX" sz="2400" dirty="0">
                <a:latin typeface="Arial" panose="020B0604020202020204" pitchFamily="34" charset="0"/>
                <a:cs typeface="Arial" panose="020B0604020202020204" pitchFamily="34" charset="0"/>
              </a:rPr>
              <a:t>costo de prodcuccion.</a:t>
            </a:r>
          </a:p>
        </p:txBody>
      </p:sp>
      <p:pic>
        <p:nvPicPr>
          <p:cNvPr id="3" name="Imagen 2">
            <a:extLst>
              <a:ext uri="{FF2B5EF4-FFF2-40B4-BE49-F238E27FC236}">
                <a16:creationId xmlns:a16="http://schemas.microsoft.com/office/drawing/2014/main" id="{EC7354C5-C36C-FD43-9F90-F7A45C8AFD21}"/>
              </a:ext>
            </a:extLst>
          </p:cNvPr>
          <p:cNvPicPr>
            <a:picLocks noChangeAspect="1"/>
          </p:cNvPicPr>
          <p:nvPr/>
        </p:nvPicPr>
        <p:blipFill>
          <a:blip r:embed="rId2"/>
          <a:stretch>
            <a:fillRect/>
          </a:stretch>
        </p:blipFill>
        <p:spPr>
          <a:xfrm>
            <a:off x="6371303" y="2843970"/>
            <a:ext cx="4631879" cy="3084675"/>
          </a:xfrm>
          <a:prstGeom prst="rect">
            <a:avLst/>
          </a:prstGeom>
        </p:spPr>
      </p:pic>
    </p:spTree>
    <p:extLst>
      <p:ext uri="{BB962C8B-B14F-4D97-AF65-F5344CB8AC3E}">
        <p14:creationId xmlns:p14="http://schemas.microsoft.com/office/powerpoint/2010/main" val="22005268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615560-3744-F842-9010-B74C159A4889}"/>
              </a:ext>
            </a:extLst>
          </p:cNvPr>
          <p:cNvSpPr txBox="1">
            <a:spLocks/>
          </p:cNvSpPr>
          <p:nvPr/>
        </p:nvSpPr>
        <p:spPr>
          <a:xfrm>
            <a:off x="388784" y="1132318"/>
            <a:ext cx="9720073" cy="4023360"/>
          </a:xfrm>
          <a:prstGeom prst="rect">
            <a:avLst/>
          </a:prstGeom>
        </p:spPr>
        <p:txBody>
          <a:bodyPr vert="horz">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buFont typeface="Wingdings" pitchFamily="2" charset="2"/>
              <a:buChar char="Ø"/>
            </a:pPr>
            <a:r>
              <a:rPr lang="es-MX" sz="2400" dirty="0">
                <a:latin typeface="Arial" panose="020B0604020202020204" pitchFamily="34" charset="0"/>
                <a:cs typeface="Arial" panose="020B0604020202020204" pitchFamily="34" charset="0"/>
              </a:rPr>
              <a:t>Otra empresa que trabajan en el</a:t>
            </a:r>
          </a:p>
          <a:p>
            <a:pPr marL="0" indent="0">
              <a:lnSpc>
                <a:spcPct val="100000"/>
              </a:lnSpc>
              <a:buNone/>
            </a:pPr>
            <a:r>
              <a:rPr lang="es-MX" sz="2400" dirty="0">
                <a:latin typeface="Arial" panose="020B0604020202020204" pitchFamily="34" charset="0"/>
                <a:cs typeface="Arial" panose="020B0604020202020204" pitchFamily="34" charset="0"/>
              </a:rPr>
              <a:t>desarrollo de protesis es </a:t>
            </a:r>
            <a:r>
              <a:rPr lang="es-ES_tradnl" sz="2400" dirty="0" err="1">
                <a:latin typeface="Arial" panose="020B0604020202020204" pitchFamily="34" charset="0"/>
                <a:cs typeface="Arial" panose="020B0604020202020204" pitchFamily="34" charset="0"/>
              </a:rPr>
              <a:t>Stratasys</a:t>
            </a:r>
            <a:endParaRPr lang="es-ES_tradnl" sz="2400" dirty="0">
              <a:latin typeface="Arial" panose="020B0604020202020204" pitchFamily="34" charset="0"/>
              <a:cs typeface="Arial" panose="020B0604020202020204" pitchFamily="34" charset="0"/>
            </a:endParaRPr>
          </a:p>
          <a:p>
            <a:pPr marL="0" indent="0">
              <a:lnSpc>
                <a:spcPct val="100000"/>
              </a:lnSpc>
              <a:buNone/>
            </a:pPr>
            <a:r>
              <a:rPr lang="es-ES_tradnl" sz="2400" dirty="0">
                <a:latin typeface="Arial" panose="020B0604020202020204" pitchFamily="34" charset="0"/>
                <a:cs typeface="Arial" panose="020B0604020202020204" pitchFamily="34" charset="0"/>
              </a:rPr>
              <a:t>creando prótesis con diseño personalizado y</a:t>
            </a:r>
          </a:p>
          <a:p>
            <a:pPr marL="0" indent="0">
              <a:lnSpc>
                <a:spcPct val="100000"/>
              </a:lnSpc>
              <a:buNone/>
            </a:pPr>
            <a:r>
              <a:rPr lang="es-ES_tradnl" sz="2400" dirty="0">
                <a:latin typeface="Arial" panose="020B0604020202020204" pitchFamily="34" charset="0"/>
                <a:cs typeface="Arial" panose="020B0604020202020204" pitchFamily="34" charset="0"/>
              </a:rPr>
              <a:t>de bajo costo usando impresión 3D</a:t>
            </a:r>
          </a:p>
          <a:p>
            <a:pPr marL="0" indent="0">
              <a:lnSpc>
                <a:spcPct val="100000"/>
              </a:lnSpc>
              <a:buNone/>
            </a:pPr>
            <a:r>
              <a:rPr lang="es-ES_tradnl" sz="2400" dirty="0">
                <a:latin typeface="Arial" panose="020B0604020202020204" pitchFamily="34" charset="0"/>
                <a:cs typeface="Arial" panose="020B0604020202020204" pitchFamily="34" charset="0"/>
              </a:rPr>
              <a:t>con materiales no tan pesados</a:t>
            </a:r>
          </a:p>
          <a:p>
            <a:pPr marL="0" indent="0">
              <a:lnSpc>
                <a:spcPct val="100000"/>
              </a:lnSpc>
              <a:buNone/>
            </a:pPr>
            <a:r>
              <a:rPr lang="es-ES_tradnl" sz="2400" dirty="0">
                <a:latin typeface="Arial" panose="020B0604020202020204" pitchFamily="34" charset="0"/>
                <a:cs typeface="Arial" panose="020B0604020202020204" pitchFamily="34" charset="0"/>
              </a:rPr>
              <a:t>y cómodos.</a:t>
            </a:r>
            <a:endParaRPr lang="es-MX" sz="2400" dirty="0">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A49FE887-C463-CC47-B525-34ED0BA5F6E6}"/>
              </a:ext>
            </a:extLst>
          </p:cNvPr>
          <p:cNvPicPr>
            <a:picLocks noChangeAspect="1"/>
          </p:cNvPicPr>
          <p:nvPr/>
        </p:nvPicPr>
        <p:blipFill>
          <a:blip r:embed="rId2"/>
          <a:stretch>
            <a:fillRect/>
          </a:stretch>
        </p:blipFill>
        <p:spPr>
          <a:xfrm>
            <a:off x="5987845" y="696440"/>
            <a:ext cx="5077952" cy="1421827"/>
          </a:xfrm>
          <a:prstGeom prst="rect">
            <a:avLst/>
          </a:prstGeom>
        </p:spPr>
      </p:pic>
      <p:pic>
        <p:nvPicPr>
          <p:cNvPr id="7" name="Imagen 6">
            <a:extLst>
              <a:ext uri="{FF2B5EF4-FFF2-40B4-BE49-F238E27FC236}">
                <a16:creationId xmlns:a16="http://schemas.microsoft.com/office/drawing/2014/main" id="{82DF7343-8D2C-C442-8858-C3C02C4CEFFB}"/>
              </a:ext>
            </a:extLst>
          </p:cNvPr>
          <p:cNvPicPr>
            <a:picLocks noChangeAspect="1"/>
          </p:cNvPicPr>
          <p:nvPr/>
        </p:nvPicPr>
        <p:blipFill>
          <a:blip r:embed="rId3"/>
          <a:stretch>
            <a:fillRect/>
          </a:stretch>
        </p:blipFill>
        <p:spPr>
          <a:xfrm>
            <a:off x="7475860" y="2361659"/>
            <a:ext cx="3111467" cy="3229897"/>
          </a:xfrm>
          <a:prstGeom prst="rect">
            <a:avLst/>
          </a:prstGeom>
        </p:spPr>
      </p:pic>
    </p:spTree>
    <p:extLst>
      <p:ext uri="{BB962C8B-B14F-4D97-AF65-F5344CB8AC3E}">
        <p14:creationId xmlns:p14="http://schemas.microsoft.com/office/powerpoint/2010/main" val="180640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F5DEA997-7746-0543-B0B5-810A23DD2D4B}"/>
              </a:ext>
            </a:extLst>
          </p:cNvPr>
          <p:cNvSpPr txBox="1">
            <a:spLocks/>
          </p:cNvSpPr>
          <p:nvPr/>
        </p:nvSpPr>
        <p:spPr>
          <a:xfrm>
            <a:off x="388784" y="1132318"/>
            <a:ext cx="9720073" cy="4023360"/>
          </a:xfrm>
          <a:prstGeom prst="rect">
            <a:avLst/>
          </a:prstGeom>
        </p:spPr>
        <p:txBody>
          <a:bodyPr vert="horz">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nSpc>
                <a:spcPct val="100000"/>
              </a:lnSpc>
              <a:buFont typeface="Wingdings" pitchFamily="2" charset="2"/>
              <a:buChar char="Ø"/>
            </a:pPr>
            <a:r>
              <a:rPr lang="es-MX" sz="2400" dirty="0">
                <a:latin typeface="Arial" panose="020B0604020202020204" pitchFamily="34" charset="0"/>
                <a:cs typeface="Arial" panose="020B0604020202020204" pitchFamily="34" charset="0"/>
              </a:rPr>
              <a:t>Otro inversionista fue </a:t>
            </a:r>
            <a:r>
              <a:rPr lang="es-ES_tradnl" sz="2400" dirty="0">
                <a:latin typeface="Arial" panose="020B0604020202020204" pitchFamily="34" charset="0"/>
                <a:cs typeface="Arial" panose="020B0604020202020204" pitchFamily="34" charset="0"/>
              </a:rPr>
              <a:t>Centro Científico E. </a:t>
            </a:r>
            <a:r>
              <a:rPr lang="es-ES_tradnl" sz="2400" dirty="0" err="1">
                <a:latin typeface="Arial" panose="020B0604020202020204" pitchFamily="34" charset="0"/>
                <a:cs typeface="Arial" panose="020B0604020202020204" pitchFamily="34" charset="0"/>
              </a:rPr>
              <a:t>Piaggio</a:t>
            </a:r>
            <a:endParaRPr lang="es-ES_tradnl" sz="2400" dirty="0">
              <a:latin typeface="Arial" panose="020B0604020202020204" pitchFamily="34" charset="0"/>
              <a:cs typeface="Arial" panose="020B0604020202020204" pitchFamily="34" charset="0"/>
            </a:endParaRPr>
          </a:p>
          <a:p>
            <a:pPr marL="0" indent="0">
              <a:lnSpc>
                <a:spcPct val="100000"/>
              </a:lnSpc>
              <a:buNone/>
            </a:pPr>
            <a:r>
              <a:rPr lang="es-ES_tradnl" sz="2400" dirty="0">
                <a:latin typeface="Arial" panose="020B0604020202020204" pitchFamily="34" charset="0"/>
                <a:cs typeface="Arial" panose="020B0604020202020204" pitchFamily="34" charset="0"/>
              </a:rPr>
              <a:t>diseño una mano </a:t>
            </a:r>
            <a:r>
              <a:rPr lang="es-ES_tradnl" sz="2400" dirty="0" err="1">
                <a:latin typeface="Arial" panose="020B0604020202020204" pitchFamily="34" charset="0"/>
                <a:cs typeface="Arial" panose="020B0604020202020204" pitchFamily="34" charset="0"/>
              </a:rPr>
              <a:t>robotica</a:t>
            </a:r>
            <a:r>
              <a:rPr lang="es-ES_tradnl" sz="2400" dirty="0">
                <a:latin typeface="Arial" panose="020B0604020202020204" pitchFamily="34" charset="0"/>
                <a:cs typeface="Arial" panose="020B0604020202020204" pitchFamily="34" charset="0"/>
              </a:rPr>
              <a:t> que funciona</a:t>
            </a:r>
          </a:p>
          <a:p>
            <a:pPr marL="0" indent="0">
              <a:lnSpc>
                <a:spcPct val="100000"/>
              </a:lnSpc>
              <a:buNone/>
            </a:pPr>
            <a:r>
              <a:rPr lang="es-ES_tradnl" sz="2400" dirty="0">
                <a:latin typeface="Arial" panose="020B0604020202020204" pitchFamily="34" charset="0"/>
                <a:cs typeface="Arial" panose="020B0604020202020204" pitchFamily="34" charset="0"/>
              </a:rPr>
              <a:t>con  neurotransmisores. Esta iniciativa científica, </a:t>
            </a:r>
          </a:p>
          <a:p>
            <a:pPr marL="0" indent="0">
              <a:lnSpc>
                <a:spcPct val="100000"/>
              </a:lnSpc>
              <a:buNone/>
            </a:pPr>
            <a:r>
              <a:rPr lang="es-ES_tradnl" sz="2400" dirty="0">
                <a:latin typeface="Arial" panose="020B0604020202020204" pitchFamily="34" charset="0"/>
                <a:cs typeface="Arial" panose="020B0604020202020204" pitchFamily="34" charset="0"/>
              </a:rPr>
              <a:t>financiada con 2,5 millones de euros, y </a:t>
            </a:r>
          </a:p>
          <a:p>
            <a:pPr marL="0" indent="0">
              <a:lnSpc>
                <a:spcPct val="100000"/>
              </a:lnSpc>
              <a:buNone/>
            </a:pPr>
            <a:r>
              <a:rPr lang="es-ES_tradnl" sz="2400" dirty="0">
                <a:latin typeface="Arial" panose="020B0604020202020204" pitchFamily="34" charset="0"/>
                <a:cs typeface="Arial" panose="020B0604020202020204" pitchFamily="34" charset="0"/>
              </a:rPr>
              <a:t>esta siendo estudiada por científicos</a:t>
            </a:r>
          </a:p>
          <a:p>
            <a:pPr marL="0" indent="0">
              <a:lnSpc>
                <a:spcPct val="100000"/>
              </a:lnSpc>
              <a:buNone/>
            </a:pPr>
            <a:r>
              <a:rPr lang="es-ES_tradnl" sz="2400" dirty="0">
                <a:latin typeface="Arial" panose="020B0604020202020204" pitchFamily="34" charset="0"/>
                <a:cs typeface="Arial" panose="020B0604020202020204" pitchFamily="34" charset="0"/>
              </a:rPr>
              <a:t>de todo el mundo.</a:t>
            </a:r>
            <a:endParaRPr lang="es-ES" sz="2400" dirty="0">
              <a:latin typeface="Arial" panose="020B0604020202020204" pitchFamily="34" charset="0"/>
              <a:cs typeface="Arial" panose="020B0604020202020204" pitchFamily="34" charset="0"/>
            </a:endParaRPr>
          </a:p>
          <a:p>
            <a:pPr marL="0" indent="0">
              <a:lnSpc>
                <a:spcPct val="100000"/>
              </a:lnSpc>
              <a:buNone/>
            </a:pPr>
            <a:endParaRPr lang="es-MX" sz="240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5E965C38-AFD0-4A4C-9400-733C2356B2D5}"/>
              </a:ext>
            </a:extLst>
          </p:cNvPr>
          <p:cNvPicPr>
            <a:picLocks noChangeAspect="1"/>
          </p:cNvPicPr>
          <p:nvPr/>
        </p:nvPicPr>
        <p:blipFill>
          <a:blip r:embed="rId2"/>
          <a:stretch>
            <a:fillRect/>
          </a:stretch>
        </p:blipFill>
        <p:spPr>
          <a:xfrm>
            <a:off x="7599516" y="1465621"/>
            <a:ext cx="3098800" cy="2628900"/>
          </a:xfrm>
          <a:prstGeom prst="rect">
            <a:avLst/>
          </a:prstGeom>
        </p:spPr>
      </p:pic>
      <p:pic>
        <p:nvPicPr>
          <p:cNvPr id="4" name="Imagen 3">
            <a:extLst>
              <a:ext uri="{FF2B5EF4-FFF2-40B4-BE49-F238E27FC236}">
                <a16:creationId xmlns:a16="http://schemas.microsoft.com/office/drawing/2014/main" id="{328A3CE5-9F52-EA43-BD07-7F59A126DC8A}"/>
              </a:ext>
            </a:extLst>
          </p:cNvPr>
          <p:cNvPicPr>
            <a:picLocks noChangeAspect="1"/>
          </p:cNvPicPr>
          <p:nvPr/>
        </p:nvPicPr>
        <p:blipFill>
          <a:blip r:embed="rId3"/>
          <a:stretch>
            <a:fillRect/>
          </a:stretch>
        </p:blipFill>
        <p:spPr>
          <a:xfrm>
            <a:off x="3542071" y="4094521"/>
            <a:ext cx="3810000" cy="2133600"/>
          </a:xfrm>
          <a:prstGeom prst="rect">
            <a:avLst/>
          </a:prstGeom>
        </p:spPr>
      </p:pic>
    </p:spTree>
    <p:extLst>
      <p:ext uri="{BB962C8B-B14F-4D97-AF65-F5344CB8AC3E}">
        <p14:creationId xmlns:p14="http://schemas.microsoft.com/office/powerpoint/2010/main" val="690051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edge">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2">
            <a:extLst>
              <a:ext uri="{FF2B5EF4-FFF2-40B4-BE49-F238E27FC236}">
                <a16:creationId xmlns:a16="http://schemas.microsoft.com/office/drawing/2014/main" id="{D3E7F1E5-3770-CA49-8419-33BE5B53C4A9}"/>
              </a:ext>
            </a:extLst>
          </p:cNvPr>
          <p:cNvSpPr txBox="1">
            <a:spLocks/>
          </p:cNvSpPr>
          <p:nvPr/>
        </p:nvSpPr>
        <p:spPr>
          <a:xfrm>
            <a:off x="389946" y="759836"/>
            <a:ext cx="9720073"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s-MX" sz="2400" dirty="0">
                <a:latin typeface="Arial" panose="020B0604020202020204" pitchFamily="34" charset="0"/>
                <a:cs typeface="Arial" panose="020B0604020202020204" pitchFamily="34" charset="0"/>
              </a:rPr>
              <a:t>Una prótesis puede variar ampliamente en precio, </a:t>
            </a:r>
          </a:p>
          <a:p>
            <a:r>
              <a:rPr lang="es-MX" sz="2400" dirty="0">
                <a:latin typeface="Arial" panose="020B0604020202020204" pitchFamily="34" charset="0"/>
                <a:cs typeface="Arial" panose="020B0604020202020204" pitchFamily="34" charset="0"/>
              </a:rPr>
              <a:t>según su nivel de amputación y el </a:t>
            </a:r>
          </a:p>
          <a:p>
            <a:r>
              <a:rPr lang="es-MX" sz="2400" dirty="0">
                <a:latin typeface="Arial" panose="020B0604020202020204" pitchFamily="34" charset="0"/>
                <a:cs typeface="Arial" panose="020B0604020202020204" pitchFamily="34" charset="0"/>
              </a:rPr>
              <a:t>tipo de dispositivo que se esté buscando. </a:t>
            </a:r>
          </a:p>
          <a:p>
            <a:r>
              <a:rPr lang="es-MX" sz="2400" dirty="0">
                <a:latin typeface="Arial" panose="020B0604020202020204" pitchFamily="34" charset="0"/>
                <a:cs typeface="Arial" panose="020B0604020202020204" pitchFamily="34" charset="0"/>
              </a:rPr>
              <a:t>Normalmente, el plan de seguro cubrirá la </a:t>
            </a:r>
          </a:p>
          <a:p>
            <a:r>
              <a:rPr lang="es-MX" sz="2400" dirty="0">
                <a:latin typeface="Arial" panose="020B0604020202020204" pitchFamily="34" charset="0"/>
                <a:cs typeface="Arial" panose="020B0604020202020204" pitchFamily="34" charset="0"/>
              </a:rPr>
              <a:t>prótesis en forma parcial. Es posible incluso cubran</a:t>
            </a:r>
          </a:p>
          <a:p>
            <a:r>
              <a:rPr lang="es-MX" sz="2400" dirty="0">
                <a:latin typeface="Arial" panose="020B0604020202020204" pitchFamily="34" charset="0"/>
                <a:cs typeface="Arial" panose="020B0604020202020204" pitchFamily="34" charset="0"/>
              </a:rPr>
              <a:t>la totalidad del costo del dispositivo. </a:t>
            </a:r>
          </a:p>
        </p:txBody>
      </p:sp>
      <p:pic>
        <p:nvPicPr>
          <p:cNvPr id="3" name="Imagen 2">
            <a:extLst>
              <a:ext uri="{FF2B5EF4-FFF2-40B4-BE49-F238E27FC236}">
                <a16:creationId xmlns:a16="http://schemas.microsoft.com/office/drawing/2014/main" id="{414021DE-5758-FC47-ACC1-D6B73B57ADEE}"/>
              </a:ext>
            </a:extLst>
          </p:cNvPr>
          <p:cNvPicPr>
            <a:picLocks noChangeAspect="1"/>
          </p:cNvPicPr>
          <p:nvPr/>
        </p:nvPicPr>
        <p:blipFill>
          <a:blip r:embed="rId2"/>
          <a:stretch>
            <a:fillRect/>
          </a:stretch>
        </p:blipFill>
        <p:spPr>
          <a:xfrm>
            <a:off x="4149215" y="4063181"/>
            <a:ext cx="3352799" cy="2514599"/>
          </a:xfrm>
          <a:prstGeom prst="rect">
            <a:avLst/>
          </a:prstGeom>
        </p:spPr>
      </p:pic>
      <p:pic>
        <p:nvPicPr>
          <p:cNvPr id="4" name="Imagen 3">
            <a:extLst>
              <a:ext uri="{FF2B5EF4-FFF2-40B4-BE49-F238E27FC236}">
                <a16:creationId xmlns:a16="http://schemas.microsoft.com/office/drawing/2014/main" id="{7D86A923-D65E-1442-9F92-C3C61AC845B8}"/>
              </a:ext>
            </a:extLst>
          </p:cNvPr>
          <p:cNvPicPr>
            <a:picLocks noChangeAspect="1"/>
          </p:cNvPicPr>
          <p:nvPr/>
        </p:nvPicPr>
        <p:blipFill>
          <a:blip r:embed="rId3"/>
          <a:stretch>
            <a:fillRect/>
          </a:stretch>
        </p:blipFill>
        <p:spPr>
          <a:xfrm>
            <a:off x="8042786" y="2106374"/>
            <a:ext cx="3199118" cy="2133787"/>
          </a:xfrm>
          <a:prstGeom prst="rect">
            <a:avLst/>
          </a:prstGeom>
        </p:spPr>
      </p:pic>
    </p:spTree>
    <p:extLst>
      <p:ext uri="{BB962C8B-B14F-4D97-AF65-F5344CB8AC3E}">
        <p14:creationId xmlns:p14="http://schemas.microsoft.com/office/powerpoint/2010/main" val="129313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119116" y="805218"/>
            <a:ext cx="10345003" cy="5201424"/>
          </a:xfrm>
          <a:prstGeom prst="rect">
            <a:avLst/>
          </a:prstGeom>
          <a:noFill/>
        </p:spPr>
        <p:txBody>
          <a:bodyPr wrap="square" rtlCol="0">
            <a:spAutoFit/>
          </a:bodyPr>
          <a:lstStyle/>
          <a:p>
            <a:r>
              <a:rPr lang="es-MX" sz="3600" dirty="0">
                <a:solidFill>
                  <a:schemeClr val="accent4"/>
                </a:solidFill>
                <a:latin typeface="Arial" panose="020B0604020202020204" pitchFamily="34" charset="0"/>
                <a:cs typeface="Arial" panose="020B0604020202020204" pitchFamily="34" charset="0"/>
              </a:rPr>
              <a:t>Índice</a:t>
            </a:r>
          </a:p>
          <a:p>
            <a:endParaRPr lang="es-MX" dirty="0"/>
          </a:p>
          <a:p>
            <a:pPr marL="342900" indent="-342900">
              <a:buFont typeface="Wingdings" panose="05000000000000000000" pitchFamily="2" charset="2"/>
              <a:buChar char="Ø"/>
            </a:pPr>
            <a:r>
              <a:rPr lang="es-MX" sz="2000" dirty="0" err="1">
                <a:latin typeface="Arial" panose="020B0604020202020204" pitchFamily="34" charset="0"/>
                <a:cs typeface="Arial" panose="020B0604020202020204" pitchFamily="34" charset="0"/>
                <a:hlinkClick r:id="rId2" action="ppaction://hlinksldjump"/>
              </a:rPr>
              <a:t>Introduccion</a:t>
            </a:r>
            <a:r>
              <a:rPr lang="es-MX" sz="20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3" action="ppaction://hlinksldjump"/>
              </a:rPr>
              <a:t>Cifras de personas con discapacidad en </a:t>
            </a:r>
            <a:r>
              <a:rPr lang="es-MX" sz="2000" dirty="0" err="1">
                <a:latin typeface="Arial" panose="020B0604020202020204" pitchFamily="34" charset="0"/>
                <a:cs typeface="Arial" panose="020B0604020202020204" pitchFamily="34" charset="0"/>
                <a:hlinkClick r:id="rId3" action="ppaction://hlinksldjump"/>
              </a:rPr>
              <a:t>méxico</a:t>
            </a:r>
            <a:r>
              <a:rPr lang="es-MX" sz="2000" dirty="0">
                <a:latin typeface="Arial" panose="020B0604020202020204" pitchFamily="34" charset="0"/>
                <a:cs typeface="Arial" panose="020B0604020202020204" pitchFamily="34" charset="0"/>
              </a:rPr>
              <a:t>	</a:t>
            </a:r>
            <a:endParaRPr lang="es-MX" sz="2000" dirty="0">
              <a:latin typeface="Arial" panose="020B0604020202020204" pitchFamily="34" charset="0"/>
              <a:cs typeface="Arial" panose="020B0604020202020204" pitchFamily="34" charset="0"/>
              <a:hlinkClick r:id="rId4" action="ppaction://hlinksldjump"/>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4" action="ppaction://hlinksldjump"/>
              </a:rPr>
              <a:t>Cusas por las cuales existen personas con discapacidad</a:t>
            </a:r>
            <a:r>
              <a:rPr lang="es-MX" sz="20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5" action="ppaction://hlinksldjump"/>
              </a:rPr>
              <a:t>Tipo y causa de discapacidad</a:t>
            </a:r>
            <a:r>
              <a:rPr lang="es-MX" sz="20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6" action="ppaction://hlinksldjump"/>
              </a:rPr>
              <a:t>Ingeniería a las personas con discapacidad con amputaciones de algún miembro.	</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7" action="ppaction://hlinksldjump"/>
              </a:rPr>
              <a:t>Prótesis más avanzadas	</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8" action="ppaction://hlinksldjump"/>
              </a:rPr>
              <a:t>Inversiones y costos de prótesis</a:t>
            </a:r>
            <a:r>
              <a:rPr lang="es-MX" sz="20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9" action="ppaction://hlinksldjump"/>
              </a:rPr>
              <a:t>Puntos a tomar en cuenta al querer usar </a:t>
            </a:r>
            <a:r>
              <a:rPr lang="es-MX" sz="2000" dirty="0" err="1">
                <a:latin typeface="Arial" panose="020B0604020202020204" pitchFamily="34" charset="0"/>
                <a:cs typeface="Arial" panose="020B0604020202020204" pitchFamily="34" charset="0"/>
                <a:hlinkClick r:id="rId9" action="ppaction://hlinksldjump"/>
              </a:rPr>
              <a:t>próteSIS</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10" action="ppaction://hlinksldjump"/>
              </a:rPr>
              <a:t>Dolor Fantasma</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11" action="ppaction://hlinksldjump"/>
              </a:rPr>
              <a:t>Enfrentando el desafío de prótesis y </a:t>
            </a:r>
            <a:r>
              <a:rPr lang="es-MX" sz="2000" dirty="0" err="1">
                <a:latin typeface="Arial" panose="020B0604020202020204" pitchFamily="34" charset="0"/>
                <a:cs typeface="Arial" panose="020B0604020202020204" pitchFamily="34" charset="0"/>
                <a:hlinkClick r:id="rId11" action="ppaction://hlinksldjump"/>
              </a:rPr>
              <a:t>ortesis</a:t>
            </a:r>
            <a:r>
              <a:rPr lang="es-MX" sz="2000" dirty="0">
                <a:latin typeface="Arial" panose="020B0604020202020204" pitchFamily="34" charset="0"/>
                <a:cs typeface="Arial" panose="020B0604020202020204" pitchFamily="34" charset="0"/>
                <a:hlinkClick r:id="rId11" action="ppaction://hlinksldjump"/>
              </a:rPr>
              <a:t> en américa latina</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12" action="ppaction://hlinksldjump"/>
              </a:rPr>
              <a:t>Pacientes de Bajos Ingresos Enfrentan Dificultades</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13" action="ppaction://hlinksldjump"/>
              </a:rPr>
              <a:t>Bibliografía</a:t>
            </a:r>
            <a:endParaRPr lang="es-MX"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s-MX" sz="2000" dirty="0">
                <a:latin typeface="Arial" panose="020B0604020202020204" pitchFamily="34" charset="0"/>
                <a:cs typeface="Arial" panose="020B0604020202020204" pitchFamily="34" charset="0"/>
                <a:hlinkClick r:id="rId14" action="ppaction://hlinksldjump"/>
              </a:rPr>
              <a:t>Video</a:t>
            </a:r>
            <a:endParaRPr lang="es-MX" sz="2000" dirty="0">
              <a:latin typeface="Arial" panose="020B0604020202020204" pitchFamily="34" charset="0"/>
              <a:cs typeface="Arial" panose="020B0604020202020204" pitchFamily="34" charset="0"/>
            </a:endParaRPr>
          </a:p>
          <a:p>
            <a:endParaRPr lang="es-MX" dirty="0"/>
          </a:p>
        </p:txBody>
      </p:sp>
    </p:spTree>
    <p:extLst>
      <p:ext uri="{BB962C8B-B14F-4D97-AF65-F5344CB8AC3E}">
        <p14:creationId xmlns:p14="http://schemas.microsoft.com/office/powerpoint/2010/main" val="187005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BC2D0D-09A2-124B-8FAB-D002DE4388FA}"/>
              </a:ext>
            </a:extLst>
          </p:cNvPr>
          <p:cNvSpPr>
            <a:spLocks noGrp="1"/>
          </p:cNvSpPr>
          <p:nvPr>
            <p:ph type="title"/>
          </p:nvPr>
        </p:nvSpPr>
        <p:spPr/>
        <p:txBody>
          <a:bodyPr>
            <a:normAutofit/>
          </a:bodyPr>
          <a:lstStyle/>
          <a:p>
            <a:r>
              <a:rPr lang="es-MX" sz="3600" dirty="0">
                <a:solidFill>
                  <a:schemeClr val="accent4"/>
                </a:solidFill>
                <a:latin typeface="Arial" panose="020B0604020202020204" pitchFamily="34" charset="0"/>
                <a:cs typeface="Arial" panose="020B0604020202020204" pitchFamily="34" charset="0"/>
              </a:rPr>
              <a:t>PUNTOS A TOMAR EN CUENTA</a:t>
            </a:r>
            <a:endParaRPr lang="es-MX" sz="3600" dirty="0">
              <a:solidFill>
                <a:schemeClr val="accent4"/>
              </a:solidFill>
            </a:endParaRPr>
          </a:p>
        </p:txBody>
      </p:sp>
      <p:sp>
        <p:nvSpPr>
          <p:cNvPr id="3" name="Marcador de contenido 2">
            <a:extLst>
              <a:ext uri="{FF2B5EF4-FFF2-40B4-BE49-F238E27FC236}">
                <a16:creationId xmlns:a16="http://schemas.microsoft.com/office/drawing/2014/main" id="{F7EA92F6-489A-6348-BCBF-2505A3600E07}"/>
              </a:ext>
            </a:extLst>
          </p:cNvPr>
          <p:cNvSpPr>
            <a:spLocks noGrp="1"/>
          </p:cNvSpPr>
          <p:nvPr>
            <p:ph idx="1"/>
          </p:nvPr>
        </p:nvSpPr>
        <p:spPr>
          <a:xfrm>
            <a:off x="566928" y="2249424"/>
            <a:ext cx="9720073" cy="4023360"/>
          </a:xfrm>
        </p:spPr>
        <p:txBody>
          <a:bodyPr>
            <a:normAutofit/>
          </a:bodyPr>
          <a:lstStyle/>
          <a:p>
            <a:r>
              <a:rPr lang="es-MX" sz="2400" dirty="0">
                <a:latin typeface="Arial" panose="020B0604020202020204" pitchFamily="34" charset="0"/>
                <a:cs typeface="Arial" panose="020B0604020202020204" pitchFamily="34" charset="0"/>
              </a:rPr>
              <a:t>Una prótesis es simplemente una herramienta. </a:t>
            </a:r>
          </a:p>
          <a:p>
            <a:r>
              <a:rPr lang="es-MX" sz="2400" dirty="0">
                <a:latin typeface="Arial" panose="020B0604020202020204" pitchFamily="34" charset="0"/>
                <a:cs typeface="Arial" panose="020B0604020202020204" pitchFamily="34" charset="0"/>
              </a:rPr>
              <a:t>Reemplaza de manera artificial a una extremidad o </a:t>
            </a:r>
          </a:p>
          <a:p>
            <a:r>
              <a:rPr lang="es-MX" sz="2400" dirty="0">
                <a:latin typeface="Arial" panose="020B0604020202020204" pitchFamily="34" charset="0"/>
                <a:cs typeface="Arial" panose="020B0604020202020204" pitchFamily="34" charset="0"/>
              </a:rPr>
              <a:t>parte de una extremidad perdida, </a:t>
            </a:r>
          </a:p>
          <a:p>
            <a:r>
              <a:rPr lang="es-MX" sz="2400" dirty="0">
                <a:latin typeface="Arial" panose="020B0604020202020204" pitchFamily="34" charset="0"/>
                <a:cs typeface="Arial" panose="020B0604020202020204" pitchFamily="34" charset="0"/>
              </a:rPr>
              <a:t>y puede ayudar a recuperar la independencia </a:t>
            </a:r>
          </a:p>
          <a:p>
            <a:r>
              <a:rPr lang="es-MX" sz="2400" dirty="0">
                <a:latin typeface="Arial" panose="020B0604020202020204" pitchFamily="34" charset="0"/>
                <a:cs typeface="Arial" panose="020B0604020202020204" pitchFamily="34" charset="0"/>
              </a:rPr>
              <a:t>luego de la amputación.</a:t>
            </a:r>
          </a:p>
        </p:txBody>
      </p:sp>
      <p:pic>
        <p:nvPicPr>
          <p:cNvPr id="4" name="Imagen 3">
            <a:extLst>
              <a:ext uri="{FF2B5EF4-FFF2-40B4-BE49-F238E27FC236}">
                <a16:creationId xmlns:a16="http://schemas.microsoft.com/office/drawing/2014/main" id="{CFAD5C0C-5A84-8D44-9FCB-F025E9B8EAF7}"/>
              </a:ext>
            </a:extLst>
          </p:cNvPr>
          <p:cNvPicPr>
            <a:picLocks noChangeAspect="1"/>
          </p:cNvPicPr>
          <p:nvPr/>
        </p:nvPicPr>
        <p:blipFill>
          <a:blip r:embed="rId2"/>
          <a:stretch>
            <a:fillRect/>
          </a:stretch>
        </p:blipFill>
        <p:spPr>
          <a:xfrm>
            <a:off x="7103178" y="3429000"/>
            <a:ext cx="4031854" cy="2629105"/>
          </a:xfrm>
          <a:prstGeom prst="rect">
            <a:avLst/>
          </a:prstGeom>
        </p:spPr>
      </p:pic>
    </p:spTree>
    <p:extLst>
      <p:ext uri="{BB962C8B-B14F-4D97-AF65-F5344CB8AC3E}">
        <p14:creationId xmlns:p14="http://schemas.microsoft.com/office/powerpoint/2010/main" val="316700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2ACDBCB-0AAF-C946-B473-C847C7C3F08F}"/>
              </a:ext>
            </a:extLst>
          </p:cNvPr>
          <p:cNvSpPr txBox="1">
            <a:spLocks/>
          </p:cNvSpPr>
          <p:nvPr/>
        </p:nvSpPr>
        <p:spPr>
          <a:xfrm>
            <a:off x="589788" y="900684"/>
            <a:ext cx="9720073"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s-MX" sz="2400" dirty="0">
                <a:latin typeface="Arial" panose="020B0604020202020204" pitchFamily="34" charset="0"/>
                <a:cs typeface="Arial" panose="020B0604020202020204" pitchFamily="34" charset="0"/>
              </a:rPr>
              <a:t>Se debe tomar en cuenta </a:t>
            </a:r>
          </a:p>
          <a:p>
            <a:pPr>
              <a:buFont typeface="Courier New" panose="02070309020205020404" pitchFamily="49" charset="0"/>
              <a:buChar char="o"/>
            </a:pPr>
            <a:r>
              <a:rPr lang="es-MX" sz="2400" dirty="0">
                <a:latin typeface="Arial" panose="020B0604020202020204" pitchFamily="34" charset="0"/>
                <a:cs typeface="Arial" panose="020B0604020202020204" pitchFamily="34" charset="0"/>
              </a:rPr>
              <a:t>El costo</a:t>
            </a:r>
          </a:p>
          <a:p>
            <a:pPr>
              <a:buFont typeface="Courier New" panose="02070309020205020404" pitchFamily="49" charset="0"/>
              <a:buChar char="o"/>
            </a:pPr>
            <a:r>
              <a:rPr lang="es-MX" sz="2400" dirty="0">
                <a:latin typeface="Arial" panose="020B0604020202020204" pitchFamily="34" charset="0"/>
                <a:cs typeface="Arial" panose="020B0604020202020204" pitchFamily="34" charset="0"/>
              </a:rPr>
              <a:t>Que ocurre si la protesis no encaja</a:t>
            </a:r>
          </a:p>
          <a:p>
            <a:pPr>
              <a:buFont typeface="Courier New" panose="02070309020205020404" pitchFamily="49" charset="0"/>
              <a:buChar char="o"/>
            </a:pPr>
            <a:r>
              <a:rPr lang="es-MX" sz="2400" dirty="0">
                <a:latin typeface="Arial" panose="020B0604020202020204" pitchFamily="34" charset="0"/>
                <a:cs typeface="Arial" panose="020B0604020202020204" pitchFamily="34" charset="0"/>
              </a:rPr>
              <a:t>Cuanto tiempo durara</a:t>
            </a:r>
          </a:p>
          <a:p>
            <a:pPr>
              <a:buFont typeface="Courier New" panose="02070309020205020404" pitchFamily="49" charset="0"/>
              <a:buChar char="o"/>
            </a:pPr>
            <a:r>
              <a:rPr lang="es-MX" sz="2400" dirty="0">
                <a:latin typeface="Arial" panose="020B0604020202020204" pitchFamily="34" charset="0"/>
                <a:cs typeface="Arial" panose="020B0604020202020204" pitchFamily="34" charset="0"/>
              </a:rPr>
              <a:t>Como funciona</a:t>
            </a:r>
          </a:p>
          <a:p>
            <a:pPr marL="0" indent="0">
              <a:buNone/>
            </a:pPr>
            <a:r>
              <a:rPr lang="es-MX" sz="2400" dirty="0">
                <a:latin typeface="Arial" panose="020B0604020202020204" pitchFamily="34" charset="0"/>
                <a:cs typeface="Arial" panose="020B0604020202020204" pitchFamily="34" charset="0"/>
              </a:rPr>
              <a:t>Entre otros puntos mas.</a:t>
            </a:r>
          </a:p>
        </p:txBody>
      </p:sp>
      <p:pic>
        <p:nvPicPr>
          <p:cNvPr id="4" name="Imagen 3">
            <a:extLst>
              <a:ext uri="{FF2B5EF4-FFF2-40B4-BE49-F238E27FC236}">
                <a16:creationId xmlns:a16="http://schemas.microsoft.com/office/drawing/2014/main" id="{841CF3CF-5753-4741-A834-50FD626BE3BA}"/>
              </a:ext>
            </a:extLst>
          </p:cNvPr>
          <p:cNvPicPr>
            <a:picLocks noChangeAspect="1"/>
          </p:cNvPicPr>
          <p:nvPr/>
        </p:nvPicPr>
        <p:blipFill>
          <a:blip r:embed="rId2"/>
          <a:stretch>
            <a:fillRect/>
          </a:stretch>
        </p:blipFill>
        <p:spPr>
          <a:xfrm>
            <a:off x="6784257" y="3752432"/>
            <a:ext cx="3919794" cy="2204884"/>
          </a:xfrm>
          <a:prstGeom prst="rect">
            <a:avLst/>
          </a:prstGeom>
        </p:spPr>
      </p:pic>
      <p:pic>
        <p:nvPicPr>
          <p:cNvPr id="5" name="Imagen 4">
            <a:extLst>
              <a:ext uri="{FF2B5EF4-FFF2-40B4-BE49-F238E27FC236}">
                <a16:creationId xmlns:a16="http://schemas.microsoft.com/office/drawing/2014/main" id="{F2635F37-A39E-F645-B359-D20BF959E2C1}"/>
              </a:ext>
            </a:extLst>
          </p:cNvPr>
          <p:cNvPicPr>
            <a:picLocks noChangeAspect="1"/>
          </p:cNvPicPr>
          <p:nvPr/>
        </p:nvPicPr>
        <p:blipFill>
          <a:blip r:embed="rId3"/>
          <a:stretch>
            <a:fillRect/>
          </a:stretch>
        </p:blipFill>
        <p:spPr>
          <a:xfrm>
            <a:off x="6189575" y="604683"/>
            <a:ext cx="4339504" cy="2671507"/>
          </a:xfrm>
          <a:prstGeom prst="rect">
            <a:avLst/>
          </a:prstGeom>
        </p:spPr>
      </p:pic>
    </p:spTree>
    <p:extLst>
      <p:ext uri="{BB962C8B-B14F-4D97-AF65-F5344CB8AC3E}">
        <p14:creationId xmlns:p14="http://schemas.microsoft.com/office/powerpoint/2010/main" val="2476844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04BB533-20A1-4A56-AFD2-053DDC7F0BD3}"/>
              </a:ext>
            </a:extLst>
          </p:cNvPr>
          <p:cNvPicPr>
            <a:picLocks noChangeAspect="1"/>
          </p:cNvPicPr>
          <p:nvPr/>
        </p:nvPicPr>
        <p:blipFill>
          <a:blip r:embed="rId2"/>
          <a:stretch>
            <a:fillRect/>
          </a:stretch>
        </p:blipFill>
        <p:spPr>
          <a:xfrm>
            <a:off x="735375" y="795352"/>
            <a:ext cx="5809992" cy="993734"/>
          </a:xfrm>
          <a:prstGeom prst="rect">
            <a:avLst/>
          </a:prstGeom>
        </p:spPr>
      </p:pic>
      <p:pic>
        <p:nvPicPr>
          <p:cNvPr id="5" name="Marcador de contenido 4">
            <a:extLst>
              <a:ext uri="{FF2B5EF4-FFF2-40B4-BE49-F238E27FC236}">
                <a16:creationId xmlns:a16="http://schemas.microsoft.com/office/drawing/2014/main" id="{CCF90A0A-77D8-40B2-8602-7B031E33F00A}"/>
              </a:ext>
            </a:extLst>
          </p:cNvPr>
          <p:cNvPicPr>
            <a:picLocks noGrp="1" noChangeAspect="1"/>
          </p:cNvPicPr>
          <p:nvPr>
            <p:ph idx="1"/>
          </p:nvPr>
        </p:nvPicPr>
        <p:blipFill>
          <a:blip r:embed="rId3"/>
          <a:stretch>
            <a:fillRect/>
          </a:stretch>
        </p:blipFill>
        <p:spPr>
          <a:xfrm>
            <a:off x="607348" y="2710519"/>
            <a:ext cx="6066046" cy="2597121"/>
          </a:xfrm>
          <a:prstGeom prst="rect">
            <a:avLst/>
          </a:prstGeom>
        </p:spPr>
      </p:pic>
      <p:pic>
        <p:nvPicPr>
          <p:cNvPr id="4" name="Imagen 3">
            <a:extLst>
              <a:ext uri="{FF2B5EF4-FFF2-40B4-BE49-F238E27FC236}">
                <a16:creationId xmlns:a16="http://schemas.microsoft.com/office/drawing/2014/main" id="{36181221-6A7C-43BA-AE2E-1926DCCEE4D9}"/>
              </a:ext>
            </a:extLst>
          </p:cNvPr>
          <p:cNvPicPr>
            <a:picLocks noChangeAspect="1"/>
          </p:cNvPicPr>
          <p:nvPr/>
        </p:nvPicPr>
        <p:blipFill>
          <a:blip r:embed="rId4"/>
          <a:stretch>
            <a:fillRect/>
          </a:stretch>
        </p:blipFill>
        <p:spPr>
          <a:xfrm>
            <a:off x="7139775" y="158264"/>
            <a:ext cx="4029805" cy="2267909"/>
          </a:xfrm>
          <a:prstGeom prst="rect">
            <a:avLst/>
          </a:prstGeom>
        </p:spPr>
      </p:pic>
      <p:pic>
        <p:nvPicPr>
          <p:cNvPr id="7" name="Imagen 6">
            <a:extLst>
              <a:ext uri="{FF2B5EF4-FFF2-40B4-BE49-F238E27FC236}">
                <a16:creationId xmlns:a16="http://schemas.microsoft.com/office/drawing/2014/main" id="{03262BB5-9017-4DE6-B151-F47F959DF4B0}"/>
              </a:ext>
            </a:extLst>
          </p:cNvPr>
          <p:cNvPicPr>
            <a:picLocks noChangeAspect="1"/>
          </p:cNvPicPr>
          <p:nvPr/>
        </p:nvPicPr>
        <p:blipFill>
          <a:blip r:embed="rId5"/>
          <a:stretch>
            <a:fillRect/>
          </a:stretch>
        </p:blipFill>
        <p:spPr>
          <a:xfrm>
            <a:off x="9419063" y="3077568"/>
            <a:ext cx="2341067" cy="2932430"/>
          </a:xfrm>
          <a:prstGeom prst="rect">
            <a:avLst/>
          </a:prstGeom>
        </p:spPr>
      </p:pic>
      <p:pic>
        <p:nvPicPr>
          <p:cNvPr id="8" name="Imagen 7">
            <a:extLst>
              <a:ext uri="{FF2B5EF4-FFF2-40B4-BE49-F238E27FC236}">
                <a16:creationId xmlns:a16="http://schemas.microsoft.com/office/drawing/2014/main" id="{AD3A433F-FE4E-4583-AE95-7D5CBE9372C1}"/>
              </a:ext>
            </a:extLst>
          </p:cNvPr>
          <p:cNvPicPr>
            <a:picLocks noChangeAspect="1"/>
          </p:cNvPicPr>
          <p:nvPr/>
        </p:nvPicPr>
        <p:blipFill>
          <a:blip r:embed="rId6"/>
          <a:stretch>
            <a:fillRect/>
          </a:stretch>
        </p:blipFill>
        <p:spPr>
          <a:xfrm>
            <a:off x="6514880" y="2710519"/>
            <a:ext cx="2639797" cy="3901778"/>
          </a:xfrm>
          <a:prstGeom prst="rect">
            <a:avLst/>
          </a:prstGeom>
        </p:spPr>
      </p:pic>
    </p:spTree>
    <p:extLst>
      <p:ext uri="{BB962C8B-B14F-4D97-AF65-F5344CB8AC3E}">
        <p14:creationId xmlns:p14="http://schemas.microsoft.com/office/powerpoint/2010/main" val="748270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B32A84-6C92-4BE0-AECD-D50694586BDB}"/>
              </a:ext>
            </a:extLst>
          </p:cNvPr>
          <p:cNvSpPr>
            <a:spLocks noGrp="1"/>
          </p:cNvSpPr>
          <p:nvPr>
            <p:ph idx="1"/>
          </p:nvPr>
        </p:nvSpPr>
        <p:spPr>
          <a:xfrm>
            <a:off x="472840" y="433541"/>
            <a:ext cx="10022288" cy="4039339"/>
          </a:xfrm>
        </p:spPr>
        <p:txBody>
          <a:bodyPr>
            <a:normAutofit fontScale="92500"/>
          </a:bodyPr>
          <a:lstStyle/>
          <a:p>
            <a:pPr algn="ctr"/>
            <a:r>
              <a:rPr lang="es-MX" sz="3600" dirty="0">
                <a:solidFill>
                  <a:schemeClr val="accent4"/>
                </a:solidFill>
                <a:latin typeface="Arial" panose="020B0604020202020204" pitchFamily="34" charset="0"/>
                <a:cs typeface="Arial" panose="020B0604020202020204" pitchFamily="34" charset="0"/>
              </a:rPr>
              <a:t>Instrucciones de manejo, cuidado y mantenimiento</a:t>
            </a:r>
          </a:p>
          <a:p>
            <a:pPr marL="0" indent="0" algn="ctr">
              <a:lnSpc>
                <a:spcPts val="2880"/>
              </a:lnSpc>
              <a:buNone/>
            </a:pPr>
            <a:r>
              <a:rPr lang="es-MX" sz="2400" dirty="0">
                <a:latin typeface="Arial" panose="020B0604020202020204" pitchFamily="34" charset="0"/>
                <a:cs typeface="Arial" panose="020B0604020202020204" pitchFamily="34" charset="0"/>
              </a:rPr>
              <a:t>Para conseguir un buen funcionamiento, </a:t>
            </a:r>
          </a:p>
          <a:p>
            <a:pPr marL="0" indent="0" algn="ctr">
              <a:lnSpc>
                <a:spcPts val="2880"/>
              </a:lnSpc>
              <a:buNone/>
            </a:pPr>
            <a:r>
              <a:rPr lang="es-MX" sz="2400" dirty="0">
                <a:latin typeface="Arial" panose="020B0604020202020204" pitchFamily="34" charset="0"/>
                <a:cs typeface="Arial" panose="020B0604020202020204" pitchFamily="34" charset="0"/>
              </a:rPr>
              <a:t>deberá seguir detenidamente las siguientes instrucciones </a:t>
            </a:r>
          </a:p>
          <a:p>
            <a:pPr marL="0" indent="0" algn="ctr">
              <a:lnSpc>
                <a:spcPts val="2880"/>
              </a:lnSpc>
              <a:buNone/>
            </a:pPr>
            <a:r>
              <a:rPr lang="es-MX" sz="2400" dirty="0">
                <a:latin typeface="Arial" panose="020B0604020202020204" pitchFamily="34" charset="0"/>
                <a:cs typeface="Arial" panose="020B0604020202020204" pitchFamily="34" charset="0"/>
              </a:rPr>
              <a:t>de manejo, cuidado y mantenimiento,</a:t>
            </a:r>
          </a:p>
          <a:p>
            <a:pPr marL="0" indent="0" algn="ctr">
              <a:lnSpc>
                <a:spcPts val="2880"/>
              </a:lnSpc>
              <a:buNone/>
            </a:pPr>
            <a:r>
              <a:rPr lang="es-MX" sz="2400" dirty="0">
                <a:latin typeface="Arial" panose="020B0604020202020204" pitchFamily="34" charset="0"/>
                <a:cs typeface="Arial" panose="020B0604020202020204" pitchFamily="34" charset="0"/>
              </a:rPr>
              <a:t> que le facilitarán el empleo de </a:t>
            </a:r>
          </a:p>
          <a:p>
            <a:pPr marL="0" indent="0" algn="ctr">
              <a:lnSpc>
                <a:spcPts val="2880"/>
              </a:lnSpc>
              <a:buNone/>
            </a:pPr>
            <a:r>
              <a:rPr lang="es-MX" sz="2400" dirty="0">
                <a:latin typeface="Arial" panose="020B0604020202020204" pitchFamily="34" charset="0"/>
                <a:cs typeface="Arial" panose="020B0604020202020204" pitchFamily="34" charset="0"/>
              </a:rPr>
              <a:t>los elementos protéticos de su tratamiento </a:t>
            </a:r>
          </a:p>
          <a:p>
            <a:pPr marL="0" indent="0" algn="ctr">
              <a:lnSpc>
                <a:spcPts val="2880"/>
              </a:lnSpc>
              <a:buNone/>
            </a:pPr>
            <a:r>
              <a:rPr lang="es-MX" sz="2400" dirty="0">
                <a:latin typeface="Arial" panose="020B0604020202020204" pitchFamily="34" charset="0"/>
                <a:cs typeface="Arial" panose="020B0604020202020204" pitchFamily="34" charset="0"/>
              </a:rPr>
              <a:t>e incrementarán su duración en condiciones apropiadas</a:t>
            </a:r>
          </a:p>
        </p:txBody>
      </p:sp>
      <p:pic>
        <p:nvPicPr>
          <p:cNvPr id="5" name="Imagen 4">
            <a:extLst>
              <a:ext uri="{FF2B5EF4-FFF2-40B4-BE49-F238E27FC236}">
                <a16:creationId xmlns:a16="http://schemas.microsoft.com/office/drawing/2014/main" id="{A6DF63FA-8FBA-470E-80C5-036C5CBA3574}"/>
              </a:ext>
            </a:extLst>
          </p:cNvPr>
          <p:cNvPicPr>
            <a:picLocks noChangeAspect="1"/>
          </p:cNvPicPr>
          <p:nvPr/>
        </p:nvPicPr>
        <p:blipFill>
          <a:blip r:embed="rId2"/>
          <a:stretch>
            <a:fillRect/>
          </a:stretch>
        </p:blipFill>
        <p:spPr>
          <a:xfrm>
            <a:off x="921214" y="4472880"/>
            <a:ext cx="4066805" cy="1995276"/>
          </a:xfrm>
          <a:prstGeom prst="rect">
            <a:avLst/>
          </a:prstGeom>
        </p:spPr>
      </p:pic>
      <p:pic>
        <p:nvPicPr>
          <p:cNvPr id="7" name="Imagen 6">
            <a:extLst>
              <a:ext uri="{FF2B5EF4-FFF2-40B4-BE49-F238E27FC236}">
                <a16:creationId xmlns:a16="http://schemas.microsoft.com/office/drawing/2014/main" id="{BA0886D8-FE4E-4DF2-8028-2ED7765CB260}"/>
              </a:ext>
            </a:extLst>
          </p:cNvPr>
          <p:cNvPicPr>
            <a:picLocks noChangeAspect="1"/>
          </p:cNvPicPr>
          <p:nvPr/>
        </p:nvPicPr>
        <p:blipFill>
          <a:blip r:embed="rId3"/>
          <a:stretch>
            <a:fillRect/>
          </a:stretch>
        </p:blipFill>
        <p:spPr>
          <a:xfrm>
            <a:off x="8677826" y="4287181"/>
            <a:ext cx="3155564" cy="2366673"/>
          </a:xfrm>
          <a:prstGeom prst="rect">
            <a:avLst/>
          </a:prstGeom>
        </p:spPr>
      </p:pic>
    </p:spTree>
    <p:extLst>
      <p:ext uri="{BB962C8B-B14F-4D97-AF65-F5344CB8AC3E}">
        <p14:creationId xmlns:p14="http://schemas.microsoft.com/office/powerpoint/2010/main" val="41850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2AC9C-1F9D-4426-BFFB-A2BF3AA63A89}"/>
              </a:ext>
            </a:extLst>
          </p:cNvPr>
          <p:cNvSpPr>
            <a:spLocks noGrp="1"/>
          </p:cNvSpPr>
          <p:nvPr>
            <p:ph type="title"/>
          </p:nvPr>
        </p:nvSpPr>
        <p:spPr/>
        <p:txBody>
          <a:bodyPr>
            <a:normAutofit/>
          </a:bodyPr>
          <a:lstStyle/>
          <a:p>
            <a:pPr algn="ctr"/>
            <a:r>
              <a:rPr lang="es-MX" sz="3600" dirty="0">
                <a:latin typeface="Arial" panose="020B0604020202020204" pitchFamily="34" charset="0"/>
                <a:cs typeface="Arial" panose="020B0604020202020204" pitchFamily="34" charset="0"/>
              </a:rPr>
              <a:t>Nuevas Prótesis</a:t>
            </a:r>
          </a:p>
        </p:txBody>
      </p:sp>
      <p:sp>
        <p:nvSpPr>
          <p:cNvPr id="3" name="Marcador de contenido 2">
            <a:extLst>
              <a:ext uri="{FF2B5EF4-FFF2-40B4-BE49-F238E27FC236}">
                <a16:creationId xmlns:a16="http://schemas.microsoft.com/office/drawing/2014/main" id="{7AC58850-7DC1-452D-B2C7-C360832BABAF}"/>
              </a:ext>
            </a:extLst>
          </p:cNvPr>
          <p:cNvSpPr>
            <a:spLocks noGrp="1"/>
          </p:cNvSpPr>
          <p:nvPr>
            <p:ph idx="1"/>
          </p:nvPr>
        </p:nvSpPr>
        <p:spPr>
          <a:xfrm>
            <a:off x="5498475" y="2410287"/>
            <a:ext cx="6548524" cy="4023360"/>
          </a:xfrm>
        </p:spPr>
        <p:txBody>
          <a:bodyPr>
            <a:normAutofit/>
          </a:bodyPr>
          <a:lstStyle/>
          <a:p>
            <a:pPr algn="ctr"/>
            <a:r>
              <a:rPr lang="es-MX" sz="3600" dirty="0">
                <a:latin typeface="Arial" panose="020B0604020202020204" pitchFamily="34" charset="0"/>
                <a:cs typeface="Arial" panose="020B0604020202020204" pitchFamily="34" charset="0"/>
              </a:rPr>
              <a:t>Volver a sentir</a:t>
            </a:r>
          </a:p>
          <a:p>
            <a:pPr marL="0" indent="0" algn="ctr">
              <a:buNone/>
            </a:pPr>
            <a:r>
              <a:rPr lang="es-MX" sz="2400" dirty="0">
                <a:latin typeface="Arial" panose="020B0604020202020204" pitchFamily="34" charset="0"/>
                <a:cs typeface="Arial" panose="020B0604020202020204" pitchFamily="34" charset="0"/>
              </a:rPr>
              <a:t>Con 18 años, Nathan Copeland se </a:t>
            </a:r>
          </a:p>
          <a:p>
            <a:pPr marL="0" indent="0" algn="ctr">
              <a:buNone/>
            </a:pPr>
            <a:r>
              <a:rPr lang="es-MX" sz="2400" dirty="0">
                <a:latin typeface="Arial" panose="020B0604020202020204" pitchFamily="34" charset="0"/>
                <a:cs typeface="Arial" panose="020B0604020202020204" pitchFamily="34" charset="0"/>
              </a:rPr>
              <a:t>lesionó la médula en un accidente. </a:t>
            </a:r>
          </a:p>
          <a:p>
            <a:pPr marL="0" indent="0" algn="ctr">
              <a:buNone/>
            </a:pPr>
            <a:r>
              <a:rPr lang="es-MX" sz="2400" dirty="0">
                <a:latin typeface="Arial" panose="020B0604020202020204" pitchFamily="34" charset="0"/>
                <a:cs typeface="Arial" panose="020B0604020202020204" pitchFamily="34" charset="0"/>
              </a:rPr>
              <a:t>No perdió parte alguna de su cuerpo, </a:t>
            </a:r>
          </a:p>
          <a:p>
            <a:pPr marL="0" indent="0" algn="ctr">
              <a:buNone/>
            </a:pPr>
            <a:r>
              <a:rPr lang="es-MX" sz="2400" dirty="0">
                <a:latin typeface="Arial" panose="020B0604020202020204" pitchFamily="34" charset="0"/>
                <a:cs typeface="Arial" panose="020B0604020202020204" pitchFamily="34" charset="0"/>
              </a:rPr>
              <a:t>pero sí el sentido del tacto. </a:t>
            </a:r>
          </a:p>
          <a:p>
            <a:pPr marL="0" indent="0" algn="ctr">
              <a:buNone/>
            </a:pPr>
            <a:r>
              <a:rPr lang="es-MX" sz="2400" dirty="0">
                <a:latin typeface="Arial" panose="020B0604020202020204" pitchFamily="34" charset="0"/>
                <a:cs typeface="Arial" panose="020B0604020202020204" pitchFamily="34" charset="0"/>
              </a:rPr>
              <a:t>Un brazo robótico directamente conectado a </a:t>
            </a:r>
          </a:p>
          <a:p>
            <a:pPr marL="0" indent="0" algn="ctr">
              <a:buNone/>
            </a:pPr>
            <a:r>
              <a:rPr lang="es-MX" sz="2400" dirty="0">
                <a:latin typeface="Arial" panose="020B0604020202020204" pitchFamily="34" charset="0"/>
                <a:cs typeface="Arial" panose="020B0604020202020204" pitchFamily="34" charset="0"/>
              </a:rPr>
              <a:t>su cerebro le permitió volver a sentir.</a:t>
            </a:r>
          </a:p>
        </p:txBody>
      </p:sp>
      <p:pic>
        <p:nvPicPr>
          <p:cNvPr id="4" name="Imagen 3">
            <a:extLst>
              <a:ext uri="{FF2B5EF4-FFF2-40B4-BE49-F238E27FC236}">
                <a16:creationId xmlns:a16="http://schemas.microsoft.com/office/drawing/2014/main" id="{50BF3E84-DA57-4C59-9776-97DCF24BEF1E}"/>
              </a:ext>
            </a:extLst>
          </p:cNvPr>
          <p:cNvPicPr>
            <a:picLocks noChangeAspect="1"/>
          </p:cNvPicPr>
          <p:nvPr/>
        </p:nvPicPr>
        <p:blipFill>
          <a:blip r:embed="rId2"/>
          <a:stretch>
            <a:fillRect/>
          </a:stretch>
        </p:blipFill>
        <p:spPr>
          <a:xfrm>
            <a:off x="632164" y="2666999"/>
            <a:ext cx="4235428" cy="3043809"/>
          </a:xfrm>
          <a:prstGeom prst="rect">
            <a:avLst/>
          </a:prstGeom>
        </p:spPr>
      </p:pic>
    </p:spTree>
    <p:extLst>
      <p:ext uri="{BB962C8B-B14F-4D97-AF65-F5344CB8AC3E}">
        <p14:creationId xmlns:p14="http://schemas.microsoft.com/office/powerpoint/2010/main" val="369960362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4F2D2-57CF-40FE-ADEF-699E34CFA7D9}"/>
              </a:ext>
            </a:extLst>
          </p:cNvPr>
          <p:cNvSpPr>
            <a:spLocks noGrp="1"/>
          </p:cNvSpPr>
          <p:nvPr>
            <p:ph type="title"/>
          </p:nvPr>
        </p:nvSpPr>
        <p:spPr/>
        <p:txBody>
          <a:bodyPr>
            <a:normAutofit/>
          </a:bodyPr>
          <a:lstStyle/>
          <a:p>
            <a:pPr algn="ctr"/>
            <a:r>
              <a:rPr lang="es-MX" sz="3600" dirty="0">
                <a:solidFill>
                  <a:schemeClr val="accent4"/>
                </a:solidFill>
                <a:latin typeface="Arial" panose="020B0604020202020204" pitchFamily="34" charset="0"/>
                <a:cs typeface="Arial" panose="020B0604020202020204" pitchFamily="34" charset="0"/>
              </a:rPr>
              <a:t>Prótesis de mano más avanzada</a:t>
            </a:r>
          </a:p>
        </p:txBody>
      </p:sp>
      <p:sp>
        <p:nvSpPr>
          <p:cNvPr id="3" name="Marcador de contenido 2">
            <a:extLst>
              <a:ext uri="{FF2B5EF4-FFF2-40B4-BE49-F238E27FC236}">
                <a16:creationId xmlns:a16="http://schemas.microsoft.com/office/drawing/2014/main" id="{FCE049A0-04FE-463A-A9E9-F7DF06C7E869}"/>
              </a:ext>
            </a:extLst>
          </p:cNvPr>
          <p:cNvSpPr>
            <a:spLocks noGrp="1"/>
          </p:cNvSpPr>
          <p:nvPr>
            <p:ph idx="1"/>
          </p:nvPr>
        </p:nvSpPr>
        <p:spPr>
          <a:xfrm>
            <a:off x="1024128" y="2344681"/>
            <a:ext cx="6042498" cy="2979524"/>
          </a:xfrm>
        </p:spPr>
        <p:txBody>
          <a:bodyPr>
            <a:normAutofit/>
          </a:bodyPr>
          <a:lstStyle/>
          <a:p>
            <a:pPr marL="0" indent="0" algn="ctr">
              <a:buNone/>
            </a:pPr>
            <a:r>
              <a:rPr lang="es-MX" sz="2400" dirty="0">
                <a:latin typeface="Arial" panose="020B0604020202020204" pitchFamily="34" charset="0"/>
                <a:cs typeface="Arial" panose="020B0604020202020204" pitchFamily="34" charset="0"/>
              </a:rPr>
              <a:t>El prototipo es mucho más ligero </a:t>
            </a:r>
          </a:p>
          <a:p>
            <a:pPr marL="0" indent="0" algn="ctr">
              <a:buNone/>
            </a:pPr>
            <a:r>
              <a:rPr lang="es-MX" sz="2400" dirty="0">
                <a:latin typeface="Arial" panose="020B0604020202020204" pitchFamily="34" charset="0"/>
                <a:cs typeface="Arial" panose="020B0604020202020204" pitchFamily="34" charset="0"/>
              </a:rPr>
              <a:t>y tiene mayor precisión que los </a:t>
            </a:r>
          </a:p>
          <a:p>
            <a:pPr marL="0" indent="0" algn="ctr">
              <a:buNone/>
            </a:pPr>
            <a:r>
              <a:rPr lang="es-MX" sz="2400" dirty="0">
                <a:latin typeface="Arial" panose="020B0604020202020204" pitchFamily="34" charset="0"/>
                <a:cs typeface="Arial" panose="020B0604020202020204" pitchFamily="34" charset="0"/>
              </a:rPr>
              <a:t>modelos actuales, al detectar los impulsos </a:t>
            </a:r>
          </a:p>
          <a:p>
            <a:pPr marL="0" indent="0" algn="ctr">
              <a:buNone/>
            </a:pPr>
            <a:r>
              <a:rPr lang="es-MX" sz="2400" dirty="0">
                <a:latin typeface="Arial" panose="020B0604020202020204" pitchFamily="34" charset="0"/>
                <a:cs typeface="Arial" panose="020B0604020202020204" pitchFamily="34" charset="0"/>
              </a:rPr>
              <a:t>de los músculos para ofrecer un </a:t>
            </a:r>
          </a:p>
          <a:p>
            <a:pPr marL="0" indent="0" algn="ctr">
              <a:buNone/>
            </a:pPr>
            <a:r>
              <a:rPr lang="es-MX" sz="2400" dirty="0">
                <a:latin typeface="Arial" panose="020B0604020202020204" pitchFamily="34" charset="0"/>
                <a:cs typeface="Arial" panose="020B0604020202020204" pitchFamily="34" charset="0"/>
              </a:rPr>
              <a:t>movimiento más natural y similar al </a:t>
            </a:r>
          </a:p>
          <a:p>
            <a:pPr marL="0" indent="0" algn="ctr">
              <a:buNone/>
            </a:pPr>
            <a:r>
              <a:rPr lang="es-MX" sz="2400" dirty="0">
                <a:latin typeface="Arial" panose="020B0604020202020204" pitchFamily="34" charset="0"/>
                <a:cs typeface="Arial" panose="020B0604020202020204" pitchFamily="34" charset="0"/>
              </a:rPr>
              <a:t>de una mano real. </a:t>
            </a:r>
          </a:p>
        </p:txBody>
      </p:sp>
      <p:pic>
        <p:nvPicPr>
          <p:cNvPr id="4" name="Imagen 3">
            <a:extLst>
              <a:ext uri="{FF2B5EF4-FFF2-40B4-BE49-F238E27FC236}">
                <a16:creationId xmlns:a16="http://schemas.microsoft.com/office/drawing/2014/main" id="{AF88DBD0-D648-45B2-9156-2D46B13B2996}"/>
              </a:ext>
            </a:extLst>
          </p:cNvPr>
          <p:cNvPicPr>
            <a:picLocks noChangeAspect="1"/>
          </p:cNvPicPr>
          <p:nvPr/>
        </p:nvPicPr>
        <p:blipFill>
          <a:blip r:embed="rId2"/>
          <a:stretch>
            <a:fillRect/>
          </a:stretch>
        </p:blipFill>
        <p:spPr>
          <a:xfrm>
            <a:off x="7732451" y="2057854"/>
            <a:ext cx="3875514" cy="3053187"/>
          </a:xfrm>
          <a:prstGeom prst="rect">
            <a:avLst/>
          </a:prstGeom>
          <a:ln>
            <a:solidFill>
              <a:schemeClr val="bg1"/>
            </a:solidFill>
          </a:ln>
        </p:spPr>
      </p:pic>
    </p:spTree>
    <p:extLst>
      <p:ext uri="{BB962C8B-B14F-4D97-AF65-F5344CB8AC3E}">
        <p14:creationId xmlns:p14="http://schemas.microsoft.com/office/powerpoint/2010/main" val="3521821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744EE-9E91-47EE-BCA5-C64E92418BBD}"/>
              </a:ext>
            </a:extLst>
          </p:cNvPr>
          <p:cNvSpPr>
            <a:spLocks noGrp="1"/>
          </p:cNvSpPr>
          <p:nvPr>
            <p:ph type="title"/>
          </p:nvPr>
        </p:nvSpPr>
        <p:spPr>
          <a:xfrm>
            <a:off x="1220404" y="585216"/>
            <a:ext cx="9720072" cy="1499616"/>
          </a:xfrm>
        </p:spPr>
        <p:txBody>
          <a:bodyPr/>
          <a:lstStyle/>
          <a:p>
            <a:r>
              <a:rPr lang="es-ES" dirty="0">
                <a:solidFill>
                  <a:schemeClr val="accent4"/>
                </a:solidFill>
              </a:rPr>
              <a:t>Dolor fantasma</a:t>
            </a:r>
          </a:p>
        </p:txBody>
      </p:sp>
      <p:sp>
        <p:nvSpPr>
          <p:cNvPr id="3" name="Marcador de contenido 2">
            <a:extLst>
              <a:ext uri="{FF2B5EF4-FFF2-40B4-BE49-F238E27FC236}">
                <a16:creationId xmlns:a16="http://schemas.microsoft.com/office/drawing/2014/main" id="{DA06B0F0-253B-4834-A746-6EFDAA8D53E4}"/>
              </a:ext>
            </a:extLst>
          </p:cNvPr>
          <p:cNvSpPr>
            <a:spLocks noGrp="1"/>
          </p:cNvSpPr>
          <p:nvPr>
            <p:ph idx="1"/>
          </p:nvPr>
        </p:nvSpPr>
        <p:spPr>
          <a:xfrm>
            <a:off x="1024128" y="2286000"/>
            <a:ext cx="4560505" cy="2536083"/>
          </a:xfrm>
        </p:spPr>
        <p:txBody>
          <a:bodyPr vert="horz" lIns="45720" tIns="45720" rIns="45720" bIns="45720" rtlCol="0" anchor="t">
            <a:normAutofit fontScale="92500" lnSpcReduction="20000"/>
          </a:bodyPr>
          <a:lstStyle/>
          <a:p>
            <a:endParaRPr lang="es-ES" dirty="0"/>
          </a:p>
          <a:p>
            <a:pPr marL="264795" lvl="1" algn="just"/>
            <a:r>
              <a:rPr lang="es-ES" sz="2400" dirty="0">
                <a:latin typeface="Arial" panose="020B0604020202020204" pitchFamily="34" charset="0"/>
                <a:cs typeface="Arial" panose="020B0604020202020204" pitchFamily="34" charset="0"/>
              </a:rPr>
              <a:t>El dolor fantasma es un dolor que se siente como si proviniera de una parte del cuerpo que ya no está allí. Los médicos creían que este fenómeno luego de   una amputación era un problema psicológico.</a:t>
            </a:r>
          </a:p>
          <a:p>
            <a:endParaRPr lang="es-ES" sz="2400" dirty="0">
              <a:latin typeface="Arial" panose="020B0604020202020204" pitchFamily="34" charset="0"/>
              <a:cs typeface="Arial" panose="020B0604020202020204" pitchFamily="34" charset="0"/>
            </a:endParaRPr>
          </a:p>
          <a:p>
            <a:endParaRPr lang="es-ES" dirty="0"/>
          </a:p>
        </p:txBody>
      </p:sp>
      <p:pic>
        <p:nvPicPr>
          <p:cNvPr id="4" name="Imagen 4">
            <a:extLst>
              <a:ext uri="{FF2B5EF4-FFF2-40B4-BE49-F238E27FC236}">
                <a16:creationId xmlns:a16="http://schemas.microsoft.com/office/drawing/2014/main" id="{E696E312-1E80-42F2-86DA-EC7F325DE6DD}"/>
              </a:ext>
            </a:extLst>
          </p:cNvPr>
          <p:cNvPicPr>
            <a:picLocks noChangeAspect="1"/>
          </p:cNvPicPr>
          <p:nvPr/>
        </p:nvPicPr>
        <p:blipFill>
          <a:blip r:embed="rId2"/>
          <a:stretch>
            <a:fillRect/>
          </a:stretch>
        </p:blipFill>
        <p:spPr>
          <a:xfrm>
            <a:off x="5880311" y="2290590"/>
            <a:ext cx="4553523" cy="2956192"/>
          </a:xfrm>
          <a:prstGeom prst="rect">
            <a:avLst/>
          </a:prstGeom>
        </p:spPr>
      </p:pic>
    </p:spTree>
    <p:extLst>
      <p:ext uri="{BB962C8B-B14F-4D97-AF65-F5344CB8AC3E}">
        <p14:creationId xmlns:p14="http://schemas.microsoft.com/office/powerpoint/2010/main" val="44956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6A68A9-2205-4F08-82C0-118119483FB2}"/>
              </a:ext>
            </a:extLst>
          </p:cNvPr>
          <p:cNvSpPr>
            <a:spLocks noGrp="1"/>
          </p:cNvSpPr>
          <p:nvPr>
            <p:ph type="title"/>
          </p:nvPr>
        </p:nvSpPr>
        <p:spPr/>
        <p:txBody>
          <a:bodyPr/>
          <a:lstStyle/>
          <a:p>
            <a:r>
              <a:rPr lang="es-ES" dirty="0">
                <a:solidFill>
                  <a:schemeClr val="accent4"/>
                </a:solidFill>
                <a:latin typeface="Arial" panose="020B0604020202020204" pitchFamily="34" charset="0"/>
                <a:cs typeface="Arial" panose="020B0604020202020204" pitchFamily="34" charset="0"/>
              </a:rPr>
              <a:t>Enfrentando el </a:t>
            </a:r>
            <a:r>
              <a:rPr lang="es-ES" dirty="0" err="1">
                <a:solidFill>
                  <a:schemeClr val="accent4"/>
                </a:solidFill>
                <a:latin typeface="Arial" panose="020B0604020202020204" pitchFamily="34" charset="0"/>
                <a:cs typeface="Arial" panose="020B0604020202020204" pitchFamily="34" charset="0"/>
              </a:rPr>
              <a:t>desafio</a:t>
            </a:r>
            <a:r>
              <a:rPr lang="es-ES" dirty="0">
                <a:solidFill>
                  <a:schemeClr val="accent4"/>
                </a:solidFill>
                <a:latin typeface="Arial" panose="020B0604020202020204" pitchFamily="34" charset="0"/>
                <a:cs typeface="Arial" panose="020B0604020202020204" pitchFamily="34" charset="0"/>
              </a:rPr>
              <a:t> de </a:t>
            </a:r>
            <a:r>
              <a:rPr lang="es-ES" dirty="0" err="1">
                <a:solidFill>
                  <a:schemeClr val="accent4"/>
                </a:solidFill>
                <a:latin typeface="Arial" panose="020B0604020202020204" pitchFamily="34" charset="0"/>
                <a:cs typeface="Arial" panose="020B0604020202020204" pitchFamily="34" charset="0"/>
              </a:rPr>
              <a:t>protesis</a:t>
            </a:r>
            <a:r>
              <a:rPr lang="es-ES" dirty="0">
                <a:solidFill>
                  <a:schemeClr val="accent4"/>
                </a:solidFill>
                <a:latin typeface="Arial" panose="020B0604020202020204" pitchFamily="34" charset="0"/>
                <a:cs typeface="Arial" panose="020B0604020202020204" pitchFamily="34" charset="0"/>
              </a:rPr>
              <a:t> y </a:t>
            </a:r>
            <a:r>
              <a:rPr lang="es-ES" dirty="0" err="1">
                <a:solidFill>
                  <a:schemeClr val="accent4"/>
                </a:solidFill>
                <a:latin typeface="Arial" panose="020B0604020202020204" pitchFamily="34" charset="0"/>
                <a:cs typeface="Arial" panose="020B0604020202020204" pitchFamily="34" charset="0"/>
              </a:rPr>
              <a:t>ortesis</a:t>
            </a:r>
            <a:r>
              <a:rPr lang="es-ES" dirty="0">
                <a:solidFill>
                  <a:schemeClr val="accent4"/>
                </a:solidFill>
                <a:latin typeface="Arial" panose="020B0604020202020204" pitchFamily="34" charset="0"/>
                <a:cs typeface="Arial" panose="020B0604020202020204" pitchFamily="34" charset="0"/>
              </a:rPr>
              <a:t> en </a:t>
            </a:r>
            <a:r>
              <a:rPr lang="es-ES" dirty="0" err="1">
                <a:solidFill>
                  <a:schemeClr val="accent4"/>
                </a:solidFill>
                <a:latin typeface="Arial" panose="020B0604020202020204" pitchFamily="34" charset="0"/>
                <a:cs typeface="Arial" panose="020B0604020202020204" pitchFamily="34" charset="0"/>
              </a:rPr>
              <a:t>america</a:t>
            </a:r>
            <a:r>
              <a:rPr lang="es-ES" dirty="0">
                <a:solidFill>
                  <a:schemeClr val="accent4"/>
                </a:solidFill>
                <a:latin typeface="Arial" panose="020B0604020202020204" pitchFamily="34" charset="0"/>
                <a:cs typeface="Arial" panose="020B0604020202020204" pitchFamily="34" charset="0"/>
              </a:rPr>
              <a:t> latina</a:t>
            </a:r>
          </a:p>
        </p:txBody>
      </p:sp>
      <p:sp>
        <p:nvSpPr>
          <p:cNvPr id="3" name="Marcador de contenido 2">
            <a:extLst>
              <a:ext uri="{FF2B5EF4-FFF2-40B4-BE49-F238E27FC236}">
                <a16:creationId xmlns:a16="http://schemas.microsoft.com/office/drawing/2014/main" id="{23AB6700-0979-4D31-96C4-A2C1D6ADF0D9}"/>
              </a:ext>
            </a:extLst>
          </p:cNvPr>
          <p:cNvSpPr>
            <a:spLocks noGrp="1"/>
          </p:cNvSpPr>
          <p:nvPr>
            <p:ph idx="1"/>
          </p:nvPr>
        </p:nvSpPr>
        <p:spPr>
          <a:xfrm>
            <a:off x="437174" y="2372358"/>
            <a:ext cx="11409327" cy="3729577"/>
          </a:xfrm>
        </p:spPr>
        <p:txBody>
          <a:bodyPr vert="horz" lIns="45720" tIns="45720" rIns="45720" bIns="45720" rtlCol="0" anchor="t">
            <a:normAutofit/>
          </a:bodyPr>
          <a:lstStyle/>
          <a:p>
            <a:r>
              <a:rPr lang="es-ES" dirty="0"/>
              <a:t>A través de América Latina existen                                                                                            dos diferentes tipos de servicios dirigidos                                                                                  a la persona amputada: laboratorios o                                                                                    talleres privados y laboratorios controlados mediante                                                                el gobierno estatal o federal. Asimismo,                                                                                    los pacientes pueden ser divididos.</a:t>
            </a:r>
          </a:p>
          <a:p>
            <a:pPr marL="0" indent="0">
              <a:buNone/>
            </a:pPr>
            <a:endParaRPr lang="es-ES" dirty="0"/>
          </a:p>
          <a:p>
            <a:endParaRPr lang="es-ES" dirty="0"/>
          </a:p>
          <a:p>
            <a:endParaRPr lang="es-ES" dirty="0"/>
          </a:p>
          <a:p>
            <a:endParaRPr lang="es-ES" dirty="0"/>
          </a:p>
        </p:txBody>
      </p:sp>
      <p:pic>
        <p:nvPicPr>
          <p:cNvPr id="4" name="Imagen 4">
            <a:extLst>
              <a:ext uri="{FF2B5EF4-FFF2-40B4-BE49-F238E27FC236}">
                <a16:creationId xmlns:a16="http://schemas.microsoft.com/office/drawing/2014/main" id="{B8EFEC57-B922-429B-B4A0-7BCB645CEC01}"/>
              </a:ext>
            </a:extLst>
          </p:cNvPr>
          <p:cNvPicPr>
            <a:picLocks noChangeAspect="1"/>
          </p:cNvPicPr>
          <p:nvPr/>
        </p:nvPicPr>
        <p:blipFill>
          <a:blip r:embed="rId2"/>
          <a:stretch>
            <a:fillRect/>
          </a:stretch>
        </p:blipFill>
        <p:spPr>
          <a:xfrm>
            <a:off x="5233779" y="2395726"/>
            <a:ext cx="2743200" cy="1956380"/>
          </a:xfrm>
          <a:prstGeom prst="rect">
            <a:avLst/>
          </a:prstGeom>
        </p:spPr>
      </p:pic>
    </p:spTree>
    <p:extLst>
      <p:ext uri="{BB962C8B-B14F-4D97-AF65-F5344CB8AC3E}">
        <p14:creationId xmlns:p14="http://schemas.microsoft.com/office/powerpoint/2010/main" val="304291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B53BD-D02B-410C-B544-4AE033F18D2E}"/>
              </a:ext>
            </a:extLst>
          </p:cNvPr>
          <p:cNvSpPr>
            <a:spLocks noGrp="1"/>
          </p:cNvSpPr>
          <p:nvPr>
            <p:ph type="title"/>
          </p:nvPr>
        </p:nvSpPr>
        <p:spPr/>
        <p:txBody>
          <a:bodyPr/>
          <a:lstStyle/>
          <a:p>
            <a:r>
              <a:rPr lang="es-ES" dirty="0">
                <a:solidFill>
                  <a:schemeClr val="accent4"/>
                </a:solidFill>
              </a:rPr>
              <a:t>Pacientes de bajos ingresos enfrentan dificultades</a:t>
            </a:r>
            <a:br>
              <a:rPr lang="es-ES" dirty="0">
                <a:solidFill>
                  <a:schemeClr val="accent4"/>
                </a:solidFill>
              </a:rPr>
            </a:br>
            <a:endParaRPr lang="es-ES" dirty="0"/>
          </a:p>
        </p:txBody>
      </p:sp>
      <p:sp>
        <p:nvSpPr>
          <p:cNvPr id="3" name="Marcador de contenido 2">
            <a:extLst>
              <a:ext uri="{FF2B5EF4-FFF2-40B4-BE49-F238E27FC236}">
                <a16:creationId xmlns:a16="http://schemas.microsoft.com/office/drawing/2014/main" id="{CA5EAAE2-4FE8-4BBD-8027-B6C4128A82E4}"/>
              </a:ext>
            </a:extLst>
          </p:cNvPr>
          <p:cNvSpPr>
            <a:spLocks noGrp="1"/>
          </p:cNvSpPr>
          <p:nvPr>
            <p:ph idx="1"/>
          </p:nvPr>
        </p:nvSpPr>
        <p:spPr>
          <a:xfrm>
            <a:off x="1024128" y="2286000"/>
            <a:ext cx="9582363" cy="4023360"/>
          </a:xfrm>
        </p:spPr>
        <p:txBody>
          <a:bodyPr vert="horz" lIns="45720" tIns="45720" rIns="45720" bIns="45720" rtlCol="0" anchor="t">
            <a:normAutofit/>
          </a:bodyPr>
          <a:lstStyle/>
          <a:p>
            <a:r>
              <a:rPr lang="es-ES" dirty="0"/>
              <a:t>En algunos casos extremos los pacientes                                                                son incapaces de pagar sus prótesis.                                                                Sobre todo aquellos quienes viven en                                                                  áreas rurales y que tienen que                                                                            viajar un largo camino a los centros                                                            especializados los cuales no están cerca.</a:t>
            </a:r>
          </a:p>
          <a:p>
            <a:endParaRPr lang="es-ES" dirty="0"/>
          </a:p>
          <a:p>
            <a:endParaRPr lang="es-ES"/>
          </a:p>
        </p:txBody>
      </p:sp>
      <p:pic>
        <p:nvPicPr>
          <p:cNvPr id="4" name="Imagen 4">
            <a:extLst>
              <a:ext uri="{FF2B5EF4-FFF2-40B4-BE49-F238E27FC236}">
                <a16:creationId xmlns:a16="http://schemas.microsoft.com/office/drawing/2014/main" id="{CF88A181-5531-4EB8-A8A0-A54FE37E467B}"/>
              </a:ext>
            </a:extLst>
          </p:cNvPr>
          <p:cNvPicPr>
            <a:picLocks noChangeAspect="1"/>
          </p:cNvPicPr>
          <p:nvPr/>
        </p:nvPicPr>
        <p:blipFill>
          <a:blip r:embed="rId2"/>
          <a:stretch>
            <a:fillRect/>
          </a:stretch>
        </p:blipFill>
        <p:spPr>
          <a:xfrm>
            <a:off x="4941065" y="3684305"/>
            <a:ext cx="2743200" cy="1828800"/>
          </a:xfrm>
          <a:prstGeom prst="rect">
            <a:avLst/>
          </a:prstGeom>
        </p:spPr>
      </p:pic>
    </p:spTree>
    <p:extLst>
      <p:ext uri="{BB962C8B-B14F-4D97-AF65-F5344CB8AC3E}">
        <p14:creationId xmlns:p14="http://schemas.microsoft.com/office/powerpoint/2010/main" val="256393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accent4"/>
                </a:solidFill>
                <a:latin typeface="Arial" panose="020B0604020202020204" pitchFamily="34" charset="0"/>
                <a:cs typeface="Arial" panose="020B0604020202020204" pitchFamily="34" charset="0"/>
              </a:rPr>
              <a:t>Bibliografía</a:t>
            </a:r>
            <a:br>
              <a:rPr lang="es-MX" dirty="0">
                <a:solidFill>
                  <a:schemeClr val="accent4"/>
                </a:solidFill>
                <a:latin typeface="Arial" panose="020B0604020202020204" pitchFamily="34" charset="0"/>
                <a:cs typeface="Arial" panose="020B0604020202020204" pitchFamily="34" charset="0"/>
              </a:rPr>
            </a:br>
            <a:endParaRPr lang="es-MX" dirty="0">
              <a:solidFill>
                <a:schemeClr val="accent4"/>
              </a:solidFill>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875201" y="1648531"/>
            <a:ext cx="8946541" cy="4195481"/>
          </a:xfrm>
        </p:spPr>
        <p:txBody>
          <a:bodyPr>
            <a:normAutofit fontScale="77500" lnSpcReduction="20000"/>
          </a:bodyPr>
          <a:lstStyle/>
          <a:p>
            <a:endParaRPr lang="es-MX" dirty="0"/>
          </a:p>
          <a:p>
            <a:r>
              <a:rPr lang="es-MX" dirty="0">
                <a:latin typeface="Arial" panose="020B0604020202020204" pitchFamily="34" charset="0"/>
                <a:cs typeface="Arial" panose="020B0604020202020204" pitchFamily="34" charset="0"/>
              </a:rPr>
              <a:t>(México)., I. N. (2016). La discapacidad en México. Aguascalientes: INEGI.</a:t>
            </a:r>
          </a:p>
          <a:p>
            <a:r>
              <a:rPr lang="es-MX" dirty="0">
                <a:latin typeface="Arial" panose="020B0604020202020204" pitchFamily="34" charset="0"/>
                <a:cs typeface="Arial" panose="020B0604020202020204" pitchFamily="34" charset="0"/>
              </a:rPr>
              <a:t>Alberto E. Castillo Moreno, O. (23 de 06 de 2015). Western Media LLC, Publisher of </a:t>
            </a:r>
            <a:r>
              <a:rPr lang="es-MX" dirty="0" err="1">
                <a:latin typeface="Arial" panose="020B0604020202020204" pitchFamily="34" charset="0"/>
                <a:cs typeface="Arial" panose="020B0604020202020204" pitchFamily="34" charset="0"/>
              </a:rPr>
              <a:t>The</a:t>
            </a:r>
            <a:r>
              <a:rPr lang="es-MX" dirty="0">
                <a:latin typeface="Arial" panose="020B0604020202020204" pitchFamily="34" charset="0"/>
                <a:cs typeface="Arial" panose="020B0604020202020204" pitchFamily="34" charset="0"/>
              </a:rPr>
              <a:t> O&amp;P EDGE. Recuperado el 16 de 02 de 2019, de https://opedge.com/Articles/ViewArticle/2005-06-01/2005-06_04?spanish=True&amp;fbclid=IwAR1SFdOLp3hw-hEEJITxZxhKi8v26Oyt6EOaGhclb7lGsYm8MlqHPSfxYqM</a:t>
            </a:r>
          </a:p>
          <a:p>
            <a:r>
              <a:rPr lang="es-MX" dirty="0" err="1">
                <a:latin typeface="Arial" panose="020B0604020202020204" pitchFamily="34" charset="0"/>
                <a:cs typeface="Arial" panose="020B0604020202020204" pitchFamily="34" charset="0"/>
              </a:rPr>
              <a:t>Baird</a:t>
            </a:r>
            <a:r>
              <a:rPr lang="es-MX" dirty="0">
                <a:latin typeface="Arial" panose="020B0604020202020204" pitchFamily="34" charset="0"/>
                <a:cs typeface="Arial" panose="020B0604020202020204" pitchFamily="34" charset="0"/>
              </a:rPr>
              <a:t>, J. (16 de 02 de 2015). </a:t>
            </a:r>
            <a:r>
              <a:rPr lang="es-MX" dirty="0" err="1">
                <a:latin typeface="Arial" panose="020B0604020202020204" pitchFamily="34" charset="0"/>
                <a:cs typeface="Arial" panose="020B0604020202020204" pitchFamily="34" charset="0"/>
              </a:rPr>
              <a:t>introduccion</a:t>
            </a:r>
            <a:r>
              <a:rPr lang="es-MX" dirty="0">
                <a:latin typeface="Arial" panose="020B0604020202020204" pitchFamily="34" charset="0"/>
                <a:cs typeface="Arial" panose="020B0604020202020204" pitchFamily="34" charset="0"/>
              </a:rPr>
              <a:t> a los </a:t>
            </a:r>
            <a:r>
              <a:rPr lang="es-MX" dirty="0" err="1">
                <a:latin typeface="Arial" panose="020B0604020202020204" pitchFamily="34" charset="0"/>
                <a:cs typeface="Arial" panose="020B0604020202020204" pitchFamily="34" charset="0"/>
              </a:rPr>
              <a:t>mienbros</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protesicos</a:t>
            </a:r>
            <a:r>
              <a:rPr lang="es-MX" dirty="0">
                <a:latin typeface="Arial" panose="020B0604020202020204" pitchFamily="34" charset="0"/>
                <a:cs typeface="Arial" panose="020B0604020202020204" pitchFamily="34" charset="0"/>
              </a:rPr>
              <a:t>. Obtenido de https://www.merckmanuals.com/es-us/hogar/temas-especiales/miembro-prot%C3%A9sico/introducci%C3%B3n-a-los-miembros-prot%C3%A9sicos</a:t>
            </a:r>
          </a:p>
          <a:p>
            <a:r>
              <a:rPr lang="es-MX" dirty="0">
                <a:latin typeface="Arial" panose="020B0604020202020204" pitchFamily="34" charset="0"/>
                <a:cs typeface="Arial" panose="020B0604020202020204" pitchFamily="34" charset="0"/>
              </a:rPr>
              <a:t>H. Krebs, N. H. (2003). </a:t>
            </a:r>
            <a:r>
              <a:rPr lang="es-MX" dirty="0" err="1">
                <a:latin typeface="Arial" panose="020B0604020202020204" pitchFamily="34" charset="0"/>
                <a:cs typeface="Arial" panose="020B0604020202020204" pitchFamily="34" charset="0"/>
              </a:rPr>
              <a:t>Cyborg</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Technology-Biomimetic</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Orthotic</a:t>
            </a:r>
            <a:r>
              <a:rPr lang="es-MX" dirty="0">
                <a:latin typeface="Arial" panose="020B0604020202020204" pitchFamily="34" charset="0"/>
                <a:cs typeface="Arial" panose="020B0604020202020204" pitchFamily="34" charset="0"/>
              </a:rPr>
              <a:t> and </a:t>
            </a:r>
            <a:r>
              <a:rPr lang="es-MX" dirty="0" err="1">
                <a:latin typeface="Arial" panose="020B0604020202020204" pitchFamily="34" charset="0"/>
                <a:cs typeface="Arial" panose="020B0604020202020204" pitchFamily="34" charset="0"/>
              </a:rPr>
              <a:t>Prosthetic</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Technology</a:t>
            </a:r>
            <a:r>
              <a:rPr lang="es-MX" dirty="0">
                <a:latin typeface="Arial" panose="020B0604020202020204" pitchFamily="34" charset="0"/>
                <a:cs typeface="Arial" panose="020B0604020202020204" pitchFamily="34" charset="0"/>
              </a:rPr>
              <a:t>. Bellingham: WA.</a:t>
            </a:r>
          </a:p>
          <a:p>
            <a:r>
              <a:rPr lang="es-MX" dirty="0" err="1">
                <a:latin typeface="Arial" panose="020B0604020202020204" pitchFamily="34" charset="0"/>
                <a:cs typeface="Arial" panose="020B0604020202020204" pitchFamily="34" charset="0"/>
              </a:rPr>
              <a:t>Hargrove</a:t>
            </a:r>
            <a:r>
              <a:rPr lang="es-MX" dirty="0">
                <a:latin typeface="Arial" panose="020B0604020202020204" pitchFamily="34" charset="0"/>
                <a:cs typeface="Arial" panose="020B0604020202020204" pitchFamily="34" charset="0"/>
              </a:rPr>
              <a:t> L., S. A. (07 de 11 de 2014). Angiet12. Recuperado el 16 de 02 de 2019, de Angiet12: https://angiet12.wordpress.com/tag/ventajas-y-desventajas-de-las-protesis/?fbclid=IwAR2pgUOVs4CedazIVaUVaQ2H3Ko6HHY4upN7FqOr15K86Tn9XG8sPA6Q4Zc</a:t>
            </a:r>
          </a:p>
          <a:p>
            <a:r>
              <a:rPr lang="es-MX" dirty="0">
                <a:latin typeface="Arial" panose="020B0604020202020204" pitchFamily="34" charset="0"/>
                <a:cs typeface="Arial" panose="020B0604020202020204" pitchFamily="34" charset="0"/>
              </a:rPr>
              <a:t>Quiroz, Y. (02 de 08 de 2015). El Universal. </a:t>
            </a:r>
            <a:r>
              <a:rPr lang="es-MX" dirty="0" err="1">
                <a:latin typeface="Arial" panose="020B0604020202020204" pitchFamily="34" charset="0"/>
                <a:cs typeface="Arial" panose="020B0604020202020204" pitchFamily="34" charset="0"/>
              </a:rPr>
              <a:t>Innovacion</a:t>
            </a:r>
            <a:r>
              <a:rPr lang="es-MX" dirty="0">
                <a:latin typeface="Arial" panose="020B0604020202020204" pitchFamily="34" charset="0"/>
                <a:cs typeface="Arial" panose="020B0604020202020204" pitchFamily="34" charset="0"/>
              </a:rPr>
              <a:t> para la salud, págs. 01-02.</a:t>
            </a:r>
          </a:p>
          <a:p>
            <a:endParaRPr lang="es-MX" dirty="0"/>
          </a:p>
          <a:p>
            <a:endParaRPr lang="es-MX" dirty="0"/>
          </a:p>
        </p:txBody>
      </p:sp>
    </p:spTree>
    <p:extLst>
      <p:ext uri="{BB962C8B-B14F-4D97-AF65-F5344CB8AC3E}">
        <p14:creationId xmlns:p14="http://schemas.microsoft.com/office/powerpoint/2010/main" val="212361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312" y="709321"/>
            <a:ext cx="9404723" cy="1400530"/>
          </a:xfrm>
        </p:spPr>
        <p:txBody>
          <a:bodyPr/>
          <a:lstStyle/>
          <a:p>
            <a:r>
              <a:rPr lang="es-MX" dirty="0" err="1">
                <a:solidFill>
                  <a:schemeClr val="accent4"/>
                </a:solidFill>
              </a:rPr>
              <a:t>Introduccion</a:t>
            </a:r>
            <a:r>
              <a:rPr lang="es-MX" dirty="0"/>
              <a:t/>
            </a:r>
            <a:br>
              <a:rPr lang="es-MX" dirty="0"/>
            </a:br>
            <a:endParaRPr lang="es-MX" dirty="0"/>
          </a:p>
        </p:txBody>
      </p:sp>
      <p:sp>
        <p:nvSpPr>
          <p:cNvPr id="3" name="Marcador de contenido 2"/>
          <p:cNvSpPr>
            <a:spLocks noGrp="1"/>
          </p:cNvSpPr>
          <p:nvPr>
            <p:ph idx="1"/>
          </p:nvPr>
        </p:nvSpPr>
        <p:spPr/>
        <p:txBody>
          <a:bodyPr>
            <a:normAutofit/>
          </a:bodyPr>
          <a:lstStyle/>
          <a:p>
            <a:endParaRPr lang="es-MX" dirty="0"/>
          </a:p>
          <a:p>
            <a:pPr marL="0" indent="0">
              <a:buNone/>
            </a:pPr>
            <a:r>
              <a:rPr lang="es-MX" dirty="0">
                <a:latin typeface="Arial" panose="020B0604020202020204" pitchFamily="34" charset="0"/>
                <a:cs typeface="Arial" panose="020B0604020202020204" pitchFamily="34" charset="0"/>
              </a:rPr>
              <a:t>La falta de un miembro o su amputación puede ser consecuencia de un trastorno vascular (como ateroesclerosis o daños causados por la diabetes), un cáncer, una lesión (como en un accidente de vehículo de motor o durante el combate) o un defecto de nacimiento. </a:t>
            </a:r>
          </a:p>
          <a:p>
            <a:pPr marL="0" indent="0">
              <a:buNone/>
            </a:pPr>
            <a:r>
              <a:rPr lang="es-MX" dirty="0">
                <a:latin typeface="Arial" panose="020B0604020202020204" pitchFamily="34" charset="0"/>
                <a:cs typeface="Arial" panose="020B0604020202020204" pitchFamily="34" charset="0"/>
              </a:rPr>
              <a:t>Si falta una parte del cuerpo, a menudo se recomienda el uso de un dispositivo artificial (prótesis) para reemplazarla. Una prótesis debe permitir al usuario realizar, como mínimo, las actividades cotidianas (como caminar, comer y vestirse) de forma independiente y cómoda. Sin embargo, una prótesis puede también permitir al usuario funcionar tan bien o casi tan bien como antes de la amputación. </a:t>
            </a:r>
          </a:p>
          <a:p>
            <a:endParaRPr lang="es-MX" dirty="0"/>
          </a:p>
        </p:txBody>
      </p:sp>
    </p:spTree>
    <p:extLst>
      <p:ext uri="{BB962C8B-B14F-4D97-AF65-F5344CB8AC3E}">
        <p14:creationId xmlns:p14="http://schemas.microsoft.com/office/powerpoint/2010/main" val="2597480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5D40-6216-4BD3-B663-40DDDD9204AF}"/>
              </a:ext>
            </a:extLst>
          </p:cNvPr>
          <p:cNvSpPr>
            <a:spLocks noGrp="1"/>
          </p:cNvSpPr>
          <p:nvPr>
            <p:ph type="title"/>
          </p:nvPr>
        </p:nvSpPr>
        <p:spPr/>
        <p:txBody>
          <a:bodyPr>
            <a:normAutofit/>
          </a:bodyPr>
          <a:lstStyle/>
          <a:p>
            <a:r>
              <a:rPr lang="es-MX" sz="3600" dirty="0">
                <a:latin typeface="Arial"/>
                <a:cs typeface="Arial"/>
              </a:rPr>
              <a:t>Open </a:t>
            </a:r>
            <a:r>
              <a:rPr lang="es-MX" sz="3600" dirty="0" err="1">
                <a:latin typeface="Arial"/>
                <a:cs typeface="Arial"/>
              </a:rPr>
              <a:t>bionics</a:t>
            </a:r>
            <a:r>
              <a:rPr lang="es-MX" sz="3600" dirty="0">
                <a:latin typeface="Arial"/>
                <a:cs typeface="Arial"/>
              </a:rPr>
              <a:t>: </a:t>
            </a:r>
            <a:r>
              <a:rPr lang="es-MX" sz="3600" dirty="0" err="1">
                <a:latin typeface="Arial"/>
                <a:cs typeface="Arial"/>
              </a:rPr>
              <a:t>hero</a:t>
            </a:r>
            <a:r>
              <a:rPr lang="es-MX" sz="3600" dirty="0">
                <a:latin typeface="Arial"/>
                <a:cs typeface="Arial"/>
              </a:rPr>
              <a:t> </a:t>
            </a:r>
            <a:r>
              <a:rPr lang="es-MX" sz="3600" dirty="0" err="1">
                <a:latin typeface="Arial"/>
                <a:cs typeface="Arial"/>
              </a:rPr>
              <a:t>arm</a:t>
            </a:r>
            <a:r>
              <a:rPr lang="es-MX" sz="3600" dirty="0">
                <a:latin typeface="Arial"/>
                <a:cs typeface="Arial"/>
              </a:rPr>
              <a:t> (video)</a:t>
            </a:r>
            <a:endParaRPr lang="en-US" sz="3600" dirty="0">
              <a:latin typeface="Arial" panose="020B0604020202020204" pitchFamily="34" charset="0"/>
              <a:cs typeface="Arial" panose="020B0604020202020204" pitchFamily="34" charset="0"/>
            </a:endParaRPr>
          </a:p>
        </p:txBody>
      </p:sp>
      <p:pic>
        <p:nvPicPr>
          <p:cNvPr id="4" name="VJpFNuI - Imgur">
            <a:hlinkClick r:id="" action="ppaction://media"/>
            <a:extLst>
              <a:ext uri="{FF2B5EF4-FFF2-40B4-BE49-F238E27FC236}">
                <a16:creationId xmlns:a16="http://schemas.microsoft.com/office/drawing/2014/main" id="{5BFF8B1A-AFCA-47C3-A3F7-C92B4C36331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23938" y="2084388"/>
            <a:ext cx="4022725" cy="4022725"/>
          </a:xfrm>
        </p:spPr>
      </p:pic>
      <p:pic>
        <p:nvPicPr>
          <p:cNvPr id="5" name="Picture 2" descr="https://openbionics.com/wp-content/uploads/2017/06/Final.png">
            <a:extLst>
              <a:ext uri="{FF2B5EF4-FFF2-40B4-BE49-F238E27FC236}">
                <a16:creationId xmlns:a16="http://schemas.microsoft.com/office/drawing/2014/main" id="{A2597053-48E3-40AE-854D-490A174B4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1811" y="2381694"/>
            <a:ext cx="6381077"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7023B0A7-655E-4C5F-B465-B60573E3A8FF}"/>
              </a:ext>
            </a:extLst>
          </p:cNvPr>
          <p:cNvSpPr txBox="1">
            <a:spLocks/>
          </p:cNvSpPr>
          <p:nvPr/>
        </p:nvSpPr>
        <p:spPr>
          <a:xfrm>
            <a:off x="1024127" y="6336792"/>
            <a:ext cx="9720073" cy="52120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s-MX"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Brazo biónico avanzado, intuitivo y económico.</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020640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7" fill="hold"/>
                                        <p:tgtEl>
                                          <p:spTgt spid="4"/>
                                        </p:tgtEl>
                                      </p:cBhvr>
                                    </p:cmd>
                                  </p:childTnLst>
                                </p:cTn>
                              </p:par>
                              <p:par>
                                <p:cTn id="7" presetID="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0-#ppt_w/2"/>
                                          </p:val>
                                        </p:tav>
                                        <p:tav tm="100000">
                                          <p:val>
                                            <p:strVal val="#ppt_x"/>
                                          </p:val>
                                        </p:tav>
                                      </p:tavLst>
                                    </p:anim>
                                    <p:anim calcmode="lin" valueType="num">
                                      <p:cBhvr additive="base">
                                        <p:cTn id="10" dur="5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100000">
                <p:cTn id="20" repeatCount="indefinite" fill="remove" display="0">
                  <p:stCondLst>
                    <p:cond delay="indefinite"/>
                  </p:stCondLst>
                </p:cTn>
                <p:tgtEl>
                  <p:spTgt spid="4"/>
                </p:tgtEl>
              </p:cMediaNode>
            </p:video>
          </p:childTnLst>
        </p:cTn>
      </p:par>
    </p:tnLst>
    <p:bldLst>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nSpc>
                <a:spcPct val="107000"/>
              </a:lnSpc>
              <a:spcBef>
                <a:spcPts val="200"/>
              </a:spcBef>
              <a:spcAft>
                <a:spcPts val="0"/>
              </a:spcAft>
            </a:pPr>
            <a:r>
              <a:rPr lang="es-MX" sz="3600" b="1" dirty="0">
                <a:solidFill>
                  <a:schemeClr val="accent4"/>
                </a:solidFill>
                <a:latin typeface="Calibri Light" panose="020F0302020204030204" pitchFamily="34" charset="0"/>
                <a:ea typeface="Times New Roman" panose="02020603050405020304" pitchFamily="18" charset="0"/>
                <a:cs typeface="Times New Roman" panose="02020603050405020304" pitchFamily="18" charset="0"/>
              </a:rPr>
              <a:t>Cifras de personas con discapacidad en México</a:t>
            </a:r>
            <a:br>
              <a:rPr lang="es-MX" sz="3600" b="1" dirty="0">
                <a:solidFill>
                  <a:schemeClr val="accent4"/>
                </a:solidFill>
                <a:latin typeface="Calibri Light" panose="020F0302020204030204" pitchFamily="34" charset="0"/>
                <a:ea typeface="Times New Roman" panose="02020603050405020304" pitchFamily="18" charset="0"/>
                <a:cs typeface="Times New Roman" panose="02020603050405020304" pitchFamily="18" charset="0"/>
              </a:rPr>
            </a:br>
            <a:endParaRPr lang="es-MX" sz="3600" dirty="0">
              <a:solidFill>
                <a:schemeClr val="accent4"/>
              </a:solidFill>
            </a:endParaRPr>
          </a:p>
        </p:txBody>
      </p:sp>
      <p:pic>
        <p:nvPicPr>
          <p:cNvPr id="9" name="Marcador de contenido 8"/>
          <p:cNvPicPr>
            <a:picLocks noGrp="1" noChangeAspect="1"/>
          </p:cNvPicPr>
          <p:nvPr>
            <p:ph idx="1"/>
          </p:nvPr>
        </p:nvPicPr>
        <p:blipFill>
          <a:blip r:embed="rId2"/>
          <a:stretch>
            <a:fillRect/>
          </a:stretch>
        </p:blipFill>
        <p:spPr>
          <a:xfrm>
            <a:off x="2686412" y="2821947"/>
            <a:ext cx="5780952" cy="2657143"/>
          </a:xfrm>
          <a:prstGeom prst="rect">
            <a:avLst/>
          </a:prstGeom>
          <a:ln>
            <a:noFill/>
          </a:ln>
          <a:effectLst>
            <a:outerShdw blurRad="190500" algn="tl" rotWithShape="0">
              <a:srgbClr val="000000">
                <a:alpha val="70000"/>
              </a:srgbClr>
            </a:outerShdw>
          </a:effectLst>
        </p:spPr>
      </p:pic>
      <p:sp>
        <p:nvSpPr>
          <p:cNvPr id="10" name="CuadroTexto 9"/>
          <p:cNvSpPr txBox="1"/>
          <p:nvPr/>
        </p:nvSpPr>
        <p:spPr>
          <a:xfrm>
            <a:off x="750627" y="1378424"/>
            <a:ext cx="9457898" cy="1644296"/>
          </a:xfrm>
          <a:prstGeom prst="rect">
            <a:avLst/>
          </a:prstGeom>
          <a:noFill/>
        </p:spPr>
        <p:txBody>
          <a:bodyPr wrap="square" rtlCol="0">
            <a:spAutoFit/>
          </a:bodyPr>
          <a:lstStyle/>
          <a:p>
            <a:pPr>
              <a:lnSpc>
                <a:spcPct val="107000"/>
              </a:lnSpc>
              <a:spcAft>
                <a:spcPts val="800"/>
              </a:spcAft>
            </a:pPr>
            <a:r>
              <a:rPr lang="es-MX" sz="2400" dirty="0">
                <a:latin typeface="Arial" panose="020B0604020202020204" pitchFamily="34" charset="0"/>
                <a:ea typeface="Calibri" panose="020F0502020204030204" pitchFamily="34" charset="0"/>
                <a:cs typeface="Arial" panose="020B0604020202020204" pitchFamily="34" charset="0"/>
              </a:rPr>
              <a:t>A continuación, se encuentra una tabla del número de personas con una discapacidad de falta de un miembro de su cuerpo en cuestión a México, y también el número de personas discapacitadas en México en el 2015</a:t>
            </a:r>
            <a:endParaRPr lang="es-MX"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7672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03313" y="818866"/>
            <a:ext cx="8586598" cy="5429533"/>
          </a:xfrm>
        </p:spPr>
        <p:txBody>
          <a:bodyPr>
            <a:normAutofit/>
          </a:bodyPr>
          <a:lstStyle/>
          <a:p>
            <a:r>
              <a:rPr lang="es-MX" sz="2400" dirty="0">
                <a:latin typeface="Arial" panose="020B0604020202020204" pitchFamily="34" charset="0"/>
                <a:cs typeface="Arial" panose="020B0604020202020204" pitchFamily="34" charset="0"/>
              </a:rPr>
              <a:t>Según el Censo de Población de INEGI en el año 2000 había en México una población con discapacidad de 2.3 millones de habitantes, lo cual representaba un 2.3% pues en México en ese entonces eran 100 millones de habitantes. Sorprendentemente en el Censo de 2010, el total de personas con discapacidad aumentó más del 150%, esto es, a 5.7 millones.</a:t>
            </a:r>
          </a:p>
          <a:p>
            <a:endParaRPr lang="es-MX" sz="2400" dirty="0"/>
          </a:p>
        </p:txBody>
      </p:sp>
      <p:pic>
        <p:nvPicPr>
          <p:cNvPr id="4" name="Imagen 3"/>
          <p:cNvPicPr>
            <a:picLocks noChangeAspect="1"/>
          </p:cNvPicPr>
          <p:nvPr/>
        </p:nvPicPr>
        <p:blipFill>
          <a:blip r:embed="rId2"/>
          <a:stretch>
            <a:fillRect/>
          </a:stretch>
        </p:blipFill>
        <p:spPr>
          <a:xfrm>
            <a:off x="6616036" y="3993605"/>
            <a:ext cx="3210351" cy="1902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712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accent4"/>
                </a:solidFill>
                <a:latin typeface="Arial" panose="020B0604020202020204" pitchFamily="34" charset="0"/>
                <a:cs typeface="Arial" panose="020B0604020202020204" pitchFamily="34" charset="0"/>
              </a:rPr>
              <a:t>Cusas por las cuales existen personas con discapacidad</a:t>
            </a:r>
            <a:r>
              <a:rPr lang="es-MX" dirty="0"/>
              <a:t/>
            </a:r>
            <a:br>
              <a:rPr lang="es-MX" dirty="0"/>
            </a:br>
            <a:endParaRPr lang="es-MX" dirty="0"/>
          </a:p>
        </p:txBody>
      </p:sp>
      <p:sp>
        <p:nvSpPr>
          <p:cNvPr id="3" name="Marcador de contenido 2"/>
          <p:cNvSpPr>
            <a:spLocks noGrp="1"/>
          </p:cNvSpPr>
          <p:nvPr>
            <p:ph idx="1"/>
          </p:nvPr>
        </p:nvSpPr>
        <p:spPr>
          <a:xfrm>
            <a:off x="195735" y="2083832"/>
            <a:ext cx="8272700" cy="3569960"/>
          </a:xfrm>
        </p:spPr>
        <p:txBody>
          <a:bodyPr>
            <a:normAutofit/>
          </a:bodyPr>
          <a:lstStyle/>
          <a:p>
            <a:endParaRPr lang="es-MX" dirty="0"/>
          </a:p>
          <a:p>
            <a:r>
              <a:rPr lang="es-MX" sz="2400" dirty="0">
                <a:latin typeface="Arial" panose="020B0604020202020204" pitchFamily="34" charset="0"/>
                <a:cs typeface="Arial" panose="020B0604020202020204" pitchFamily="34" charset="0"/>
              </a:rPr>
              <a:t>Por entidad federativa, las causas de discapacidad se comportan de manera similar a lo observado a nivel nacional. Las enfermedades y la edad avanzada son los principales detonantes de discapacidad en todas las entidades, seguido por los problemas originados durante el nacimiento y los accidentes, mientras que la violencia es la menos frecuente, solamente en cuatro entidades.</a:t>
            </a:r>
          </a:p>
        </p:txBody>
      </p:sp>
      <p:pic>
        <p:nvPicPr>
          <p:cNvPr id="6146" name="Picture 2" descr="Resultado de imagen para MEXICO MA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812" y="3868812"/>
            <a:ext cx="3340804" cy="2211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62724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554534718"/>
              </p:ext>
            </p:extLst>
          </p:nvPr>
        </p:nvGraphicFramePr>
        <p:xfrm>
          <a:off x="1103313" y="3411453"/>
          <a:ext cx="8947150" cy="2822575"/>
        </p:xfrm>
        <a:graphic>
          <a:graphicData uri="http://schemas.openxmlformats.org/drawingml/2006/table">
            <a:tbl>
              <a:tblPr firstRow="1" firstCol="1" bandRow="1"/>
              <a:tblGrid>
                <a:gridCol w="1886059">
                  <a:extLst>
                    <a:ext uri="{9D8B030D-6E8A-4147-A177-3AD203B41FA5}">
                      <a16:colId xmlns:a16="http://schemas.microsoft.com/office/drawing/2014/main" val="1770711833"/>
                    </a:ext>
                  </a:extLst>
                </a:gridCol>
                <a:gridCol w="1435123">
                  <a:extLst>
                    <a:ext uri="{9D8B030D-6E8A-4147-A177-3AD203B41FA5}">
                      <a16:colId xmlns:a16="http://schemas.microsoft.com/office/drawing/2014/main" val="2149929844"/>
                    </a:ext>
                  </a:extLst>
                </a:gridCol>
                <a:gridCol w="1435123">
                  <a:extLst>
                    <a:ext uri="{9D8B030D-6E8A-4147-A177-3AD203B41FA5}">
                      <a16:colId xmlns:a16="http://schemas.microsoft.com/office/drawing/2014/main" val="175422797"/>
                    </a:ext>
                  </a:extLst>
                </a:gridCol>
                <a:gridCol w="1436912">
                  <a:extLst>
                    <a:ext uri="{9D8B030D-6E8A-4147-A177-3AD203B41FA5}">
                      <a16:colId xmlns:a16="http://schemas.microsoft.com/office/drawing/2014/main" val="15919541"/>
                    </a:ext>
                  </a:extLst>
                </a:gridCol>
                <a:gridCol w="1438702">
                  <a:extLst>
                    <a:ext uri="{9D8B030D-6E8A-4147-A177-3AD203B41FA5}">
                      <a16:colId xmlns:a16="http://schemas.microsoft.com/office/drawing/2014/main" val="1627149908"/>
                    </a:ext>
                  </a:extLst>
                </a:gridCol>
                <a:gridCol w="1315231">
                  <a:extLst>
                    <a:ext uri="{9D8B030D-6E8A-4147-A177-3AD203B41FA5}">
                      <a16:colId xmlns:a16="http://schemas.microsoft.com/office/drawing/2014/main" val="2282950836"/>
                    </a:ext>
                  </a:extLst>
                </a:gridCol>
              </a:tblGrid>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Entidad federativa</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Edad avanzada</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Nacimiento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Accidente</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Violencia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tc>
                  <a:txBody>
                    <a:bodyPr/>
                    <a:lstStyle/>
                    <a:p>
                      <a:pPr algn="ctr">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Otra causa</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38100" cap="flat" cmpd="sng" algn="ctr">
                      <a:solidFill>
                        <a:srgbClr val="5B9BD5"/>
                      </a:solidFill>
                      <a:prstDash val="solid"/>
                      <a:round/>
                      <a:headEnd type="none" w="med" len="med"/>
                      <a:tailEnd type="none" w="med" len="med"/>
                    </a:lnB>
                    <a:solidFill>
                      <a:srgbClr val="FFFFFF"/>
                    </a:solidFill>
                  </a:tcPr>
                </a:tc>
                <a:extLst>
                  <a:ext uri="{0D108BD9-81ED-4DB2-BD59-A6C34878D82A}">
                    <a16:rowId xmlns:a16="http://schemas.microsoft.com/office/drawing/2014/main" val="657060912"/>
                  </a:ext>
                </a:extLst>
              </a:tr>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Jalisco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solidFill>
                      <a:srgbClr val="FFFFFF"/>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42.2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33.9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38100" cap="flat" cmpd="sng" algn="ctr">
                      <a:solidFill>
                        <a:srgbClr val="5B9BD5"/>
                      </a:solidFill>
                      <a:prstDash val="solid"/>
                      <a:round/>
                      <a:headEnd type="none" w="med" len="med"/>
                      <a:tailEnd type="none" w="med" len="med"/>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w="38100" cap="flat" cmpd="sng" algn="ctr">
                      <a:solidFill>
                        <a:srgbClr val="5B9BD5"/>
                      </a:solidFill>
                      <a:prstDash val="solid"/>
                      <a:round/>
                      <a:headEnd type="none" w="med" len="med"/>
                      <a:tailEnd type="none" w="med" len="med"/>
                    </a:lnT>
                    <a:lnB>
                      <a:noFill/>
                    </a:lnB>
                    <a:solidFill>
                      <a:srgbClr val="D6E6F4"/>
                    </a:solidFill>
                  </a:tcPr>
                </a:tc>
                <a:extLst>
                  <a:ext uri="{0D108BD9-81ED-4DB2-BD59-A6C34878D82A}">
                    <a16:rowId xmlns:a16="http://schemas.microsoft.com/office/drawing/2014/main" val="2420068637"/>
                  </a:ext>
                </a:extLst>
              </a:tr>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México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33.9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a:noFill/>
                    </a:lnT>
                    <a:lnB>
                      <a:noFill/>
                    </a:lnB>
                  </a:tcPr>
                </a:tc>
                <a:tc>
                  <a:txBody>
                    <a:bodyPr/>
                    <a:lstStyle/>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8.9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8.7</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tcPr>
                </a:tc>
                <a:extLst>
                  <a:ext uri="{0D108BD9-81ED-4DB2-BD59-A6C34878D82A}">
                    <a16:rowId xmlns:a16="http://schemas.microsoft.com/office/drawing/2014/main" val="2330420347"/>
                  </a:ext>
                </a:extLst>
              </a:tr>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Michoacán</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32.0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9.9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9.5</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D6E6F4"/>
                    </a:solidFill>
                  </a:tcPr>
                </a:tc>
                <a:extLst>
                  <a:ext uri="{0D108BD9-81ED-4DB2-BD59-A6C34878D82A}">
                    <a16:rowId xmlns:a16="http://schemas.microsoft.com/office/drawing/2014/main" val="720479436"/>
                  </a:ext>
                </a:extLst>
              </a:tr>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Morelos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31.3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11.3</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5.9</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tcPr>
                </a:tc>
                <a:extLst>
                  <a:ext uri="{0D108BD9-81ED-4DB2-BD59-A6C34878D82A}">
                    <a16:rowId xmlns:a16="http://schemas.microsoft.com/office/drawing/2014/main" val="610952224"/>
                  </a:ext>
                </a:extLst>
              </a:tr>
              <a:tr h="0">
                <a:tc>
                  <a:txBody>
                    <a:bodyPr/>
                    <a:lstStyle/>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Nayarit</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Nuevo león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Oaxaca</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ES"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Puebla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Querétaro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Quintana Roo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San Luis Potosí</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Sinaloa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Sonora</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Tabasco</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Tamaulipas</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FFFFFF"/>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33.1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27.4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36.7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33.8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34.7</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29.7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35.6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24.2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30.9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31.3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31.4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5B9BD5"/>
                      </a:solidFill>
                      <a:prstDash val="solid"/>
                      <a:round/>
                      <a:headEnd type="none" w="med" len="med"/>
                      <a:tailEnd type="none" w="med" len="med"/>
                    </a:lnL>
                    <a:lnR>
                      <a:noFill/>
                    </a:lnR>
                    <a:lnT>
                      <a:noFill/>
                    </a:lnT>
                    <a:lnB>
                      <a:noFill/>
                    </a:lnB>
                    <a:solidFill>
                      <a:srgbClr val="D6E6F4"/>
                    </a:solidFill>
                  </a:tcPr>
                </a:tc>
                <a:tc>
                  <a:txBody>
                    <a:bodyPr/>
                    <a:lstStyle/>
                    <a:p>
                      <a:pPr algn="l">
                        <a:lnSpc>
                          <a:spcPct val="107000"/>
                        </a:lnSpc>
                        <a:spcAft>
                          <a:spcPts val="0"/>
                        </a:spcAft>
                        <a:tabLst>
                          <a:tab pos="381000" algn="ctr"/>
                          <a:tab pos="733425" algn="l"/>
                        </a:tabLs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8.8	</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11.8</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10.3</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15.1</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10.7</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8.7</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12.3</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11.8</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11.1</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11.5</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9.2</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10.8</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8.3</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9.5</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10.1</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9.1</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09.4</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10.9</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7.4</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9.0</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0.2</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0.8</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es-MX" sz="11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s-MX"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solidFill>
                      <a:srgbClr val="D6E6F4"/>
                    </a:solidFill>
                  </a:tcPr>
                </a:tc>
                <a:tc>
                  <a:txBody>
                    <a:bodyPr/>
                    <a:lstStyle/>
                    <a:p>
                      <a:pPr algn="ctr">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6.9</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5.8</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3.5</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4.0</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6.6</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7.2</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4.5</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7.3</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4.7</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3.1</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0"/>
                        </a:spcAft>
                      </a:pPr>
                      <a:r>
                        <a:rPr lang="es-MX"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6.7</a:t>
                      </a:r>
                      <a:endParaRPr lang="es-MX"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5B9BD5"/>
                      </a:solidFill>
                      <a:prstDash val="solid"/>
                      <a:round/>
                      <a:headEnd type="none" w="med" len="med"/>
                      <a:tailEnd type="none" w="med" len="med"/>
                    </a:lnR>
                    <a:lnT>
                      <a:noFill/>
                    </a:lnT>
                    <a:lnB>
                      <a:noFill/>
                    </a:lnB>
                    <a:solidFill>
                      <a:srgbClr val="D6E6F4"/>
                    </a:solidFill>
                  </a:tcPr>
                </a:tc>
                <a:extLst>
                  <a:ext uri="{0D108BD9-81ED-4DB2-BD59-A6C34878D82A}">
                    <a16:rowId xmlns:a16="http://schemas.microsoft.com/office/drawing/2014/main" val="389241950"/>
                  </a:ext>
                </a:extLst>
              </a:tr>
            </a:tbl>
          </a:graphicData>
        </a:graphic>
      </p:graphicFrame>
      <p:sp>
        <p:nvSpPr>
          <p:cNvPr id="5" name="CuadroTexto 4"/>
          <p:cNvSpPr txBox="1"/>
          <p:nvPr/>
        </p:nvSpPr>
        <p:spPr>
          <a:xfrm>
            <a:off x="1103313" y="1146412"/>
            <a:ext cx="7286127" cy="1938992"/>
          </a:xfrm>
          <a:prstGeom prst="rect">
            <a:avLst/>
          </a:prstGeom>
          <a:noFill/>
        </p:spPr>
        <p:txBody>
          <a:bodyPr wrap="square" rtlCol="0">
            <a:spAutoFit/>
          </a:bodyPr>
          <a:lstStyle/>
          <a:p>
            <a:r>
              <a:rPr lang="es-MX" sz="2000" dirty="0">
                <a:latin typeface="Arial" panose="020B0604020202020204" pitchFamily="34" charset="0"/>
                <a:cs typeface="Arial" panose="020B0604020202020204" pitchFamily="34" charset="0"/>
              </a:rPr>
              <a:t>Desde una perspectiva sociodemográfica, algunos de los fenómenos sociales más importantes son los que tienen que ver con la salud y la educación, ya que muestran un panorama de la situación y evolución social de un país mediante un conjunto de indicadores. Para efectos de esta publicación, éstos son relativos a las personas con discapacidad. </a:t>
            </a:r>
          </a:p>
        </p:txBody>
      </p:sp>
    </p:spTree>
    <p:extLst>
      <p:ext uri="{BB962C8B-B14F-4D97-AF65-F5344CB8AC3E}">
        <p14:creationId xmlns:p14="http://schemas.microsoft.com/office/powerpoint/2010/main" val="239265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47AD-B6D5-40D9-8918-BAAAC482747C}"/>
              </a:ext>
            </a:extLst>
          </p:cNvPr>
          <p:cNvSpPr>
            <a:spLocks noGrp="1"/>
          </p:cNvSpPr>
          <p:nvPr>
            <p:ph type="title"/>
          </p:nvPr>
        </p:nvSpPr>
        <p:spPr/>
        <p:txBody>
          <a:bodyPr>
            <a:normAutofit/>
          </a:bodyPr>
          <a:lstStyle/>
          <a:p>
            <a:r>
              <a:rPr lang="es-ES" sz="3600" dirty="0">
                <a:solidFill>
                  <a:schemeClr val="accent4"/>
                </a:solidFill>
                <a:latin typeface="Arial" panose="020B0604020202020204" pitchFamily="34" charset="0"/>
                <a:cs typeface="Arial" panose="020B0604020202020204" pitchFamily="34" charset="0"/>
              </a:rPr>
              <a:t>Tipo y causa de discapacidad</a:t>
            </a:r>
            <a:endParaRPr lang="en-US" sz="3600" dirty="0">
              <a:solidFill>
                <a:schemeClr val="accent4"/>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386A7B0-664B-4E6F-B8FE-18FFAE07D89C}"/>
              </a:ext>
            </a:extLst>
          </p:cNvPr>
          <p:cNvSpPr>
            <a:spLocks noGrp="1"/>
          </p:cNvSpPr>
          <p:nvPr>
            <p:ph idx="1"/>
          </p:nvPr>
        </p:nvSpPr>
        <p:spPr/>
        <p:txBody>
          <a:bodyPr/>
          <a:lstStyle/>
          <a:p>
            <a:pPr marL="0" indent="0">
              <a:buNone/>
            </a:pPr>
            <a:r>
              <a:rPr lang="es-ES" sz="2400" dirty="0">
                <a:latin typeface="Arial" panose="020B0604020202020204" pitchFamily="34" charset="0"/>
                <a:cs typeface="Arial" panose="020B0604020202020204" pitchFamily="34" charset="0"/>
              </a:rPr>
              <a:t>Las enfermedades ocasionan cerca de la mitad </a:t>
            </a:r>
          </a:p>
          <a:p>
            <a:pPr marL="0" indent="0">
              <a:buNone/>
            </a:pPr>
            <a:r>
              <a:rPr lang="es-ES" sz="2400" dirty="0">
                <a:latin typeface="Arial" panose="020B0604020202020204" pitchFamily="34" charset="0"/>
                <a:cs typeface="Arial" panose="020B0604020202020204" pitchFamily="34" charset="0"/>
              </a:rPr>
              <a:t>de las discapacidades reportadas para caminar,</a:t>
            </a:r>
          </a:p>
          <a:p>
            <a:pPr marL="0" indent="0">
              <a:buNone/>
            </a:pPr>
            <a:r>
              <a:rPr lang="es-ES" sz="2400" dirty="0">
                <a:latin typeface="Arial" panose="020B0604020202020204" pitchFamily="34" charset="0"/>
                <a:cs typeface="Arial" panose="020B0604020202020204" pitchFamily="34" charset="0"/>
              </a:rPr>
              <a:t>subir o bajar usando sus piernas (49%) </a:t>
            </a:r>
          </a:p>
          <a:p>
            <a:pPr marL="0" indent="0">
              <a:buNone/>
            </a:pPr>
            <a:r>
              <a:rPr lang="es-ES" sz="2400" dirty="0">
                <a:latin typeface="Arial" panose="020B0604020202020204" pitchFamily="34" charset="0"/>
                <a:cs typeface="Arial" panose="020B0604020202020204" pitchFamily="34" charset="0"/>
              </a:rPr>
              <a:t>y para mover o usar sus </a:t>
            </a:r>
          </a:p>
          <a:p>
            <a:pPr marL="0" indent="0">
              <a:buNone/>
            </a:pPr>
            <a:r>
              <a:rPr lang="es-ES" sz="2400" dirty="0">
                <a:latin typeface="Arial" panose="020B0604020202020204" pitchFamily="34" charset="0"/>
                <a:cs typeface="Arial" panose="020B0604020202020204" pitchFamily="34" charset="0"/>
              </a:rPr>
              <a:t>brazos o manos (47.8 por ciento). </a:t>
            </a:r>
          </a:p>
          <a:p>
            <a:pPr marL="0" indent="0">
              <a:buNone/>
            </a:pPr>
            <a:endParaRPr lang="en-US" dirty="0"/>
          </a:p>
        </p:txBody>
      </p:sp>
      <p:pic>
        <p:nvPicPr>
          <p:cNvPr id="2050" name="Picture 2" descr="Image result for patologia">
            <a:extLst>
              <a:ext uri="{FF2B5EF4-FFF2-40B4-BE49-F238E27FC236}">
                <a16:creationId xmlns:a16="http://schemas.microsoft.com/office/drawing/2014/main" id="{2D2E1E2A-5A23-4BAB-9731-987D5C4F9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291" y="3268980"/>
            <a:ext cx="27432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979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1000"/>
                                        <p:tgtEl>
                                          <p:spTgt spid="3">
                                            <p:txEl>
                                              <p:pRg st="0" end="0"/>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heel(1)">
                                      <p:cBhvr>
                                        <p:cTn id="16" dur="1000"/>
                                        <p:tgtEl>
                                          <p:spTgt spid="3">
                                            <p:txEl>
                                              <p:pRg st="1" end="1"/>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1000"/>
                                        <p:tgtEl>
                                          <p:spTgt spid="3">
                                            <p:txEl>
                                              <p:pRg st="2" end="2"/>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1000"/>
                                        <p:tgtEl>
                                          <p:spTgt spid="3">
                                            <p:txEl>
                                              <p:pRg st="3" end="3"/>
                                            </p:txEl>
                                          </p:spTgt>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heel(1)">
                                      <p:cBhvr>
                                        <p:cTn id="25" dur="1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2050"/>
                                        </p:tgtEl>
                                        <p:attrNameLst>
                                          <p:attrName>style.visibility</p:attrName>
                                        </p:attrNameLst>
                                      </p:cBhvr>
                                      <p:to>
                                        <p:strVal val="visible"/>
                                      </p:to>
                                    </p:set>
                                    <p:anim calcmode="lin" valueType="num">
                                      <p:cBhvr>
                                        <p:cTn id="30" dur="500" fill="hold"/>
                                        <p:tgtEl>
                                          <p:spTgt spid="2050"/>
                                        </p:tgtEl>
                                        <p:attrNameLst>
                                          <p:attrName>ppt_w</p:attrName>
                                        </p:attrNameLst>
                                      </p:cBhvr>
                                      <p:tavLst>
                                        <p:tav tm="0">
                                          <p:val>
                                            <p:fltVal val="0"/>
                                          </p:val>
                                        </p:tav>
                                        <p:tav tm="100000">
                                          <p:val>
                                            <p:strVal val="#ppt_w"/>
                                          </p:val>
                                        </p:tav>
                                      </p:tavLst>
                                    </p:anim>
                                    <p:anim calcmode="lin" valueType="num">
                                      <p:cBhvr>
                                        <p:cTn id="31" dur="500" fill="hold"/>
                                        <p:tgtEl>
                                          <p:spTgt spid="2050"/>
                                        </p:tgtEl>
                                        <p:attrNameLst>
                                          <p:attrName>ppt_h</p:attrName>
                                        </p:attrNameLst>
                                      </p:cBhvr>
                                      <p:tavLst>
                                        <p:tav tm="0">
                                          <p:val>
                                            <p:fltVal val="0"/>
                                          </p:val>
                                        </p:tav>
                                        <p:tav tm="100000">
                                          <p:val>
                                            <p:strVal val="#ppt_h"/>
                                          </p:val>
                                        </p:tav>
                                      </p:tavLst>
                                    </p:anim>
                                    <p:animEffect transition="in" filter="fade">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1D3E3-35E1-4495-B4DC-5E251EE50C48}"/>
              </a:ext>
            </a:extLst>
          </p:cNvPr>
          <p:cNvSpPr>
            <a:spLocks noGrp="1"/>
          </p:cNvSpPr>
          <p:nvPr>
            <p:ph idx="1"/>
          </p:nvPr>
        </p:nvSpPr>
        <p:spPr>
          <a:xfrm>
            <a:off x="1024128" y="1956816"/>
            <a:ext cx="9720073" cy="2743200"/>
          </a:xfrm>
        </p:spPr>
        <p:txBody>
          <a:bodyPr>
            <a:normAutofit/>
          </a:bodyPr>
          <a:lstStyle/>
          <a:p>
            <a:pPr marL="0" indent="0">
              <a:buNone/>
            </a:pPr>
            <a:r>
              <a:rPr lang="es-ES" sz="2400" dirty="0">
                <a:latin typeface="Arial" panose="020B0604020202020204" pitchFamily="34" charset="0"/>
                <a:cs typeface="Arial" panose="020B0604020202020204" pitchFamily="34" charset="0"/>
              </a:rPr>
              <a:t>La edad avanzada es el origen</a:t>
            </a:r>
          </a:p>
          <a:p>
            <a:pPr marL="0" indent="0">
              <a:buNone/>
            </a:pPr>
            <a:r>
              <a:rPr lang="es-ES" sz="2400" dirty="0">
                <a:latin typeface="Arial" panose="020B0604020202020204" pitchFamily="34" charset="0"/>
                <a:cs typeface="Arial" panose="020B0604020202020204" pitchFamily="34" charset="0"/>
              </a:rPr>
              <a:t>de 49.6% de las discapacidades para escuchar</a:t>
            </a:r>
          </a:p>
          <a:p>
            <a:pPr marL="0" indent="0">
              <a:buNone/>
            </a:pPr>
            <a:r>
              <a:rPr lang="es-ES" sz="2400" dirty="0">
                <a:latin typeface="Arial" panose="020B0604020202020204" pitchFamily="34" charset="0"/>
                <a:cs typeface="Arial" panose="020B0604020202020204" pitchFamily="34" charset="0"/>
              </a:rPr>
              <a:t>y de 48.7% de las dificultades severas</a:t>
            </a:r>
          </a:p>
          <a:p>
            <a:pPr marL="0" indent="0">
              <a:buNone/>
            </a:pPr>
            <a:r>
              <a:rPr lang="es-ES" sz="2400" dirty="0">
                <a:latin typeface="Arial" panose="020B0604020202020204" pitchFamily="34" charset="0"/>
                <a:cs typeface="Arial" panose="020B0604020202020204" pitchFamily="34" charset="0"/>
              </a:rPr>
              <a:t>o graves para aprender, recordar o concentrarse.</a:t>
            </a:r>
          </a:p>
        </p:txBody>
      </p:sp>
      <p:pic>
        <p:nvPicPr>
          <p:cNvPr id="1026" name="Picture 2" descr="Image result for congenital issues">
            <a:extLst>
              <a:ext uri="{FF2B5EF4-FFF2-40B4-BE49-F238E27FC236}">
                <a16:creationId xmlns:a16="http://schemas.microsoft.com/office/drawing/2014/main" id="{A6BE83D9-D39A-4524-B646-86BF1DA8D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110" y="3323429"/>
            <a:ext cx="192024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B3F0ED-AB64-4877-967D-1DFE8323E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078" y="590203"/>
            <a:ext cx="2743200" cy="182547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574A770-A422-4605-936D-AE233038DBED}"/>
              </a:ext>
            </a:extLst>
          </p:cNvPr>
          <p:cNvSpPr txBox="1">
            <a:spLocks/>
          </p:cNvSpPr>
          <p:nvPr/>
        </p:nvSpPr>
        <p:spPr>
          <a:xfrm>
            <a:off x="1024128" y="3959352"/>
            <a:ext cx="9720073" cy="235000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Los problemas congénitos representan el 31.8% de</a:t>
            </a:r>
          </a:p>
          <a:p>
            <a:pPr marL="91440" marR="0" lvl="0" indent="-91440" algn="l" defTabSz="914400" rtl="0" eaLnBrk="1" fontAlgn="auto" latinLnBrk="0" hangingPunct="1">
              <a:lnSpc>
                <a:spcPct val="90000"/>
              </a:lnSpc>
              <a:spcBef>
                <a:spcPts val="1200"/>
              </a:spcBef>
              <a:spcAft>
                <a:spcPts val="200"/>
              </a:spcAft>
              <a:buClr>
                <a:srgbClr val="1CADE4"/>
              </a:buClr>
              <a:buSzPct val="100000"/>
              <a:buFont typeface="Tw Cen MT" panose="020B0602020104020603" pitchFamily="34" charset="0"/>
              <a:buChar char=" "/>
              <a:tabLst/>
              <a:defRPr/>
            </a:pPr>
            <a:r>
              <a:rPr kumimoji="0" lang="es-ES" sz="2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los problemas para hablar o comunicarse.</a:t>
            </a:r>
          </a:p>
        </p:txBody>
      </p:sp>
    </p:spTree>
    <p:extLst>
      <p:ext uri="{BB962C8B-B14F-4D97-AF65-F5344CB8AC3E}">
        <p14:creationId xmlns:p14="http://schemas.microsoft.com/office/powerpoint/2010/main" val="21643557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6" dur="500"/>
                                        <p:tgtEl>
                                          <p:spTgt spid="3">
                                            <p:txEl>
                                              <p:pRg st="3" end="3"/>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wheel(1)">
                                      <p:cBhvr>
                                        <p:cTn id="19" dur="750"/>
                                        <p:tgtEl>
                                          <p:spTgt spid="102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par>
                                <p:cTn id="25" presetID="6" presetClass="entr" presetSubtype="16"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circle(in)">
                                      <p:cBhvr>
                                        <p:cTn id="2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248</TotalTime>
  <Words>1554</Words>
  <Application>Microsoft Office PowerPoint</Application>
  <PresentationFormat>Panorámica</PresentationFormat>
  <Paragraphs>308</Paragraphs>
  <Slides>30</Slides>
  <Notes>0</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30</vt:i4>
      </vt:variant>
    </vt:vector>
  </HeadingPairs>
  <TitlesOfParts>
    <vt:vector size="40" baseType="lpstr">
      <vt:lpstr>Arial</vt:lpstr>
      <vt:lpstr>Calibri</vt:lpstr>
      <vt:lpstr>Calibri Light</vt:lpstr>
      <vt:lpstr>Century Gothic</vt:lpstr>
      <vt:lpstr>Courier New</vt:lpstr>
      <vt:lpstr>Times New Roman</vt:lpstr>
      <vt:lpstr>Tw Cen MT</vt:lpstr>
      <vt:lpstr>Wingdings</vt:lpstr>
      <vt:lpstr>Wingdings 3</vt:lpstr>
      <vt:lpstr>Ion</vt:lpstr>
      <vt:lpstr>Presentación de PowerPoint</vt:lpstr>
      <vt:lpstr>Presentación de PowerPoint</vt:lpstr>
      <vt:lpstr>Introduccion </vt:lpstr>
      <vt:lpstr>Cifras de personas con discapacidad en México </vt:lpstr>
      <vt:lpstr>Presentación de PowerPoint</vt:lpstr>
      <vt:lpstr>Cusas por las cuales existen personas con discapacidad </vt:lpstr>
      <vt:lpstr>Presentación de PowerPoint</vt:lpstr>
      <vt:lpstr>Tipo y causa de discapacidad</vt:lpstr>
      <vt:lpstr>Presentación de PowerPoint</vt:lpstr>
      <vt:lpstr>Ingeniería para las personas con amputaciones de algún miembro</vt:lpstr>
      <vt:lpstr>Presentación de PowerPoint</vt:lpstr>
      <vt:lpstr>Presentación de PowerPoint</vt:lpstr>
      <vt:lpstr>Presentación de PowerPoint</vt:lpstr>
      <vt:lpstr>iNVERSIONES Y COSTOS</vt:lpstr>
      <vt:lpstr>Presentación de PowerPoint</vt:lpstr>
      <vt:lpstr>Presentación de PowerPoint</vt:lpstr>
      <vt:lpstr>Presentación de PowerPoint</vt:lpstr>
      <vt:lpstr>Presentación de PowerPoint</vt:lpstr>
      <vt:lpstr>Presentación de PowerPoint</vt:lpstr>
      <vt:lpstr>PUNTOS A TOMAR EN CUENTA</vt:lpstr>
      <vt:lpstr>Presentación de PowerPoint</vt:lpstr>
      <vt:lpstr>Presentación de PowerPoint</vt:lpstr>
      <vt:lpstr>Presentación de PowerPoint</vt:lpstr>
      <vt:lpstr>Nuevas Prótesis</vt:lpstr>
      <vt:lpstr>Prótesis de mano más avanzada</vt:lpstr>
      <vt:lpstr>Dolor fantasma</vt:lpstr>
      <vt:lpstr>Enfrentando el desafio de protesis y ortesis en america latina</vt:lpstr>
      <vt:lpstr>Pacientes de bajos ingresos enfrentan dificultades </vt:lpstr>
      <vt:lpstr>Bibliografía </vt:lpstr>
      <vt:lpstr>Open bionics: hero arm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Rafal Castillo Rios</dc:creator>
  <cp:lastModifiedBy>armando gonzalez rodriguez</cp:lastModifiedBy>
  <cp:revision>21</cp:revision>
  <dcterms:created xsi:type="dcterms:W3CDTF">2019-03-09T23:16:36Z</dcterms:created>
  <dcterms:modified xsi:type="dcterms:W3CDTF">2019-03-11T03:42:03Z</dcterms:modified>
</cp:coreProperties>
</file>